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38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tags/tag34.xml" ContentType="application/vnd.openxmlformats-officedocument.presentationml.tags+xml"/>
  <Override PartName="/ppt/tags/tag52.xml" ContentType="application/vnd.openxmlformats-officedocument.presentationml.tags+xml"/>
  <Override PartName="/ppt/tags/tag81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41.xml" ContentType="application/vnd.openxmlformats-officedocument.presentationml.tags+xml"/>
  <Default Extension="doc" ContentType="application/msword"/>
  <Override PartName="/ppt/tags/tag70.xml" ContentType="application/vnd.openxmlformats-officedocument.presentationml.tags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ags/tag5.xml" ContentType="application/vnd.openxmlformats-officedocument.presentationml.tag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79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slideLayouts/slideLayout25.xml" ContentType="application/vnd.openxmlformats-officedocument.presentationml.slideLayout+xml"/>
  <Override PartName="/ppt/tags/tag39.xml" ContentType="application/vnd.openxmlformats-officedocument.presentationml.tags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.xml" ContentType="application/vnd.openxmlformats-officedocument.presentationml.tags+xml"/>
  <Override PartName="/ppt/tags/tag57.xml" ContentType="application/vnd.openxmlformats-officedocument.presentationml.tags+xml"/>
  <Override PartName="/ppt/tags/tag75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tags/tag17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tags/tag64.xml" ContentType="application/vnd.openxmlformats-officedocument.presentationml.tags+xml"/>
  <Override PartName="/ppt/tags/tag82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53.xml" ContentType="application/vnd.openxmlformats-officedocument.presentationml.tags+xml"/>
  <Default Extension="vml" ContentType="application/vnd.openxmlformats-officedocument.vmlDrawing"/>
  <Override PartName="/ppt/tags/tag71.xml" ContentType="application/vnd.openxmlformats-officedocument.presentationml.tags+xml"/>
  <Override PartName="/ppt/tags/tag13.xml" ContentType="application/vnd.openxmlformats-officedocument.presentationml.tags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tags/tag60.xml" ContentType="application/vnd.openxmlformats-officedocument.presentationml.tags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tags/tag2.xml" ContentType="application/vnd.openxmlformats-officedocument.presentationml.tags+xml"/>
  <Override PartName="/ppt/slideLayouts/slideLayout15.xml" ContentType="application/vnd.openxmlformats-officedocument.presentationml.slideLayout+xml"/>
  <Override PartName="/ppt/tags/tag58.xml" ContentType="application/vnd.openxmlformats-officedocument.presentationml.tags+xml"/>
  <Override PartName="/ppt/tags/tag69.xml" ContentType="application/vnd.openxmlformats-officedocument.presentationml.tags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tags/tag29.xml" ContentType="application/vnd.openxmlformats-officedocument.presentationml.tags+xml"/>
  <Override PartName="/ppt/tags/tag47.xml" ContentType="application/vnd.openxmlformats-officedocument.presentationml.tags+xml"/>
  <Override PartName="/ppt/tags/tag76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tags/tag18.xml" ContentType="application/vnd.openxmlformats-officedocument.presentationml.tags+xml"/>
  <Override PartName="/ppt/tags/tag36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tags/tag83.xml" ContentType="application/vnd.openxmlformats-officedocument.presentationml.tag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43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slides/slide79.xml" ContentType="application/vnd.openxmlformats-officedocument.presentationml.slide+xml"/>
  <Override PartName="/ppt/tags/tag32.xml" ContentType="application/vnd.openxmlformats-officedocument.presentationml.tags+xml"/>
  <Override PartName="/ppt/tags/tag50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ags/tag7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tags/tag3.xml" ContentType="application/vnd.openxmlformats-officedocument.presentationml.tags+xml"/>
  <Default Extension="jpeg" ContentType="image/jpeg"/>
  <Override PartName="/ppt/slideLayouts/slideLayout16.xml" ContentType="application/vnd.openxmlformats-officedocument.presentationml.slideLayout+xml"/>
  <Override PartName="/ppt/tags/tag59.xml" ContentType="application/vnd.openxmlformats-officedocument.presentationml.tags+xml"/>
  <Override PartName="/ppt/tags/tag77.xml" ContentType="application/vnd.openxmlformats-officedocument.presentationml.tags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19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tags/tag66.xml" ContentType="application/vnd.openxmlformats-officedocument.presentationml.tags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26.xml" ContentType="application/vnd.openxmlformats-officedocument.presentationml.tags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tags/tag15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tags/tag80.xml" ContentType="application/vnd.openxmlformats-officedocument.presentationml.tags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tags/tag11.xml" ContentType="application/vnd.openxmlformats-officedocument.presentationml.tag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Layouts/slideLayout17.xml" ContentType="application/vnd.openxmlformats-officedocument.presentationml.slideLayou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tags/tag78.xml" ContentType="application/vnd.openxmlformats-officedocument.presentationml.tags+xml"/>
  <Override PartName="/ppt/slides/slide32.xml" ContentType="application/vnd.openxmlformats-officedocument.presentationml.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tags/tag4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7" r:id="rId2"/>
  </p:sldMasterIdLst>
  <p:notesMasterIdLst>
    <p:notesMasterId r:id="rId91"/>
  </p:notesMasterIdLst>
  <p:handoutMasterIdLst>
    <p:handoutMasterId r:id="rId92"/>
  </p:handoutMasterIdLst>
  <p:sldIdLst>
    <p:sldId id="352" r:id="rId3"/>
    <p:sldId id="33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269" r:id="rId12"/>
    <p:sldId id="257" r:id="rId13"/>
    <p:sldId id="272" r:id="rId14"/>
    <p:sldId id="280" r:id="rId15"/>
    <p:sldId id="279" r:id="rId16"/>
    <p:sldId id="278" r:id="rId17"/>
    <p:sldId id="277" r:id="rId18"/>
    <p:sldId id="344" r:id="rId19"/>
    <p:sldId id="283" r:id="rId20"/>
    <p:sldId id="282" r:id="rId21"/>
    <p:sldId id="345" r:id="rId22"/>
    <p:sldId id="276" r:id="rId23"/>
    <p:sldId id="346" r:id="rId24"/>
    <p:sldId id="274" r:id="rId25"/>
    <p:sldId id="347" r:id="rId26"/>
    <p:sldId id="286" r:id="rId27"/>
    <p:sldId id="287" r:id="rId28"/>
    <p:sldId id="348" r:id="rId29"/>
    <p:sldId id="289" r:id="rId30"/>
    <p:sldId id="290" r:id="rId31"/>
    <p:sldId id="292" r:id="rId32"/>
    <p:sldId id="293" r:id="rId33"/>
    <p:sldId id="294" r:id="rId34"/>
    <p:sldId id="349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50" r:id="rId47"/>
    <p:sldId id="267" r:id="rId48"/>
    <p:sldId id="351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55" r:id="rId57"/>
    <p:sldId id="356" r:id="rId58"/>
    <p:sldId id="357" r:id="rId59"/>
    <p:sldId id="358" r:id="rId60"/>
    <p:sldId id="359" r:id="rId61"/>
    <p:sldId id="360" r:id="rId62"/>
    <p:sldId id="361" r:id="rId63"/>
    <p:sldId id="366" r:id="rId64"/>
    <p:sldId id="367" r:id="rId65"/>
    <p:sldId id="315" r:id="rId66"/>
    <p:sldId id="365" r:id="rId67"/>
    <p:sldId id="316" r:id="rId68"/>
    <p:sldId id="317" r:id="rId69"/>
    <p:sldId id="368" r:id="rId70"/>
    <p:sldId id="318" r:id="rId71"/>
    <p:sldId id="319" r:id="rId72"/>
    <p:sldId id="353" r:id="rId73"/>
    <p:sldId id="354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1" r:id="rId82"/>
    <p:sldId id="329" r:id="rId83"/>
    <p:sldId id="330" r:id="rId84"/>
    <p:sldId id="331" r:id="rId85"/>
    <p:sldId id="332" r:id="rId86"/>
    <p:sldId id="333" r:id="rId87"/>
    <p:sldId id="334" r:id="rId88"/>
    <p:sldId id="369" r:id="rId89"/>
    <p:sldId id="263" r:id="rId90"/>
  </p:sldIdLst>
  <p:sldSz cx="9906000" cy="6858000" type="A4"/>
  <p:notesSz cx="6858000" cy="9144000"/>
  <p:custDataLst>
    <p:tags r:id="rId9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280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05" autoAdjust="0"/>
  </p:normalViewPr>
  <p:slideViewPr>
    <p:cSldViewPr>
      <p:cViewPr varScale="1">
        <p:scale>
          <a:sx n="99" d="100"/>
          <a:sy n="99" d="100"/>
        </p:scale>
        <p:origin x="-96" y="-240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90"/>
    </p:cViewPr>
  </p:notesTextViewPr>
  <p:notesViewPr>
    <p:cSldViewPr>
      <p:cViewPr varScale="1">
        <p:scale>
          <a:sx n="98" d="100"/>
          <a:sy n="98" d="100"/>
        </p:scale>
        <p:origin x="-296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4CFF024-0E00-4F93-A232-D28F59B93B21}" type="datetimeFigureOut">
              <a:rPr lang="de-DE"/>
              <a:pPr>
                <a:defRPr/>
              </a:pPr>
              <a:t>25.04.2016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F08363C-D4C3-495D-B9A6-6E950554E2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3560056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D29E63C-E813-4EB9-9573-E72CF6EF4875}" type="datetimeFigureOut">
              <a:rPr lang="de-DE"/>
              <a:pPr>
                <a:defRPr/>
              </a:pPr>
              <a:t>25.04.2016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73125" y="4343400"/>
            <a:ext cx="5111750" cy="4297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E66D084-5F8B-4DDD-9CB9-3006204779C6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07211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BAFU - </a:t>
            </a:r>
            <a:r>
              <a:rPr lang="de-AT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Bundesamt für Umwelt (</a:t>
            </a:r>
            <a:r>
              <a:rPr lang="de-AT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Switzerland</a:t>
            </a:r>
            <a:r>
              <a:rPr lang="de-AT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GB" b="0" dirty="0" smtClean="0"/>
          </a:p>
          <a:p>
            <a:r>
              <a:rPr lang="en-GB" dirty="0" smtClean="0"/>
              <a:t>RAL GZ 724 – Quality Assurance for SRF (Germany)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66D084-5F8B-4DDD-9CB9-3006204779C6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E66D084-5F8B-4DDD-9CB9-3006204779C6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6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2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907" y="4196556"/>
            <a:ext cx="1500188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7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920038" y="5530850"/>
            <a:ext cx="15890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er"/>
          <p:cNvSpPr/>
          <p:nvPr userDrawn="1"/>
        </p:nvSpPr>
        <p:spPr bwMode="white">
          <a:xfrm>
            <a:off x="452438" y="1089025"/>
            <a:ext cx="8996362" cy="13017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80BC8-664B-445B-B4C1-5A9CFD9C09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97113" y="1690688"/>
            <a:ext cx="5311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9F275-9624-4524-8611-ADF94154EF5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Image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and"/>
          <p:cNvSpPr/>
          <p:nvPr userDrawn="1">
            <p:custDataLst>
              <p:tags r:id="rId1"/>
            </p:custDataLst>
          </p:nvPr>
        </p:nvSpPr>
        <p:spPr>
          <a:xfrm>
            <a:off x="0" y="1713600"/>
            <a:ext cx="9906000" cy="1141200"/>
          </a:xfrm>
          <a:prstGeom prst="rect">
            <a:avLst/>
          </a:prstGeom>
          <a:solidFill>
            <a:srgbClr val="00A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"/>
          <p:cNvSpPr>
            <a:spLocks noGrp="1"/>
          </p:cNvSpPr>
          <p:nvPr>
            <p:ph type="ctrTitle"/>
          </p:nvPr>
        </p:nvSpPr>
        <p:spPr>
          <a:xfrm>
            <a:off x="1423988" y="1713600"/>
            <a:ext cx="7921612" cy="635279"/>
          </a:xfrm>
        </p:spPr>
        <p:txBody>
          <a:bodyPr wrap="none" bIns="0" anchor="ctr" anchorCtr="0">
            <a:noAutofit/>
          </a:bodyPr>
          <a:lstStyle>
            <a:lvl1pPr>
              <a:lnSpc>
                <a:spcPct val="100000"/>
              </a:lnSpc>
              <a:defRPr sz="34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Placeholder"/>
          <p:cNvSpPr>
            <a:spLocks noGrp="1"/>
          </p:cNvSpPr>
          <p:nvPr>
            <p:ph type="subTitle" idx="1"/>
          </p:nvPr>
        </p:nvSpPr>
        <p:spPr>
          <a:xfrm>
            <a:off x="1423988" y="2420888"/>
            <a:ext cx="7921612" cy="36004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9" name="Claim Text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3488903" y="1103144"/>
            <a:ext cx="585671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0" smtClean="0">
                <a:solidFill>
                  <a:srgbClr val="00A654"/>
                </a:solidFill>
                <a:latin typeface="Arial" pitchFamily="34" charset="0"/>
                <a:cs typeface="Arial" pitchFamily="34" charset="0"/>
              </a:rPr>
              <a:t>For a zero-waste future</a:t>
            </a:r>
            <a:endParaRPr lang="en-US" sz="1400" b="0" dirty="0">
              <a:solidFill>
                <a:srgbClr val="00A65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lassification"/>
          <p:cNvSpPr txBox="1"/>
          <p:nvPr userDrawn="1">
            <p:custDataLst>
              <p:tags r:id="rId3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r>
              <a:rPr lang="en-US" sz="1200" b="1" noProof="1" smtClean="0">
                <a:solidFill>
                  <a:srgbClr val="00A654"/>
                </a:solidFill>
                <a:latin typeface="Arial" pitchFamily="34" charset="0"/>
                <a:cs typeface="Arial" pitchFamily="34" charset="0"/>
              </a:rPr>
              <a:t>Internal use only</a:t>
            </a:r>
            <a:endParaRPr lang="en-US" sz="1200" b="1" noProof="1">
              <a:solidFill>
                <a:srgbClr val="00A65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AFR Quality Control  © 2016 LafargeHolcim</a:t>
            </a:r>
            <a:endParaRPr lang="en-US" dirty="0"/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00A654"/>
                </a:solidFill>
                <a:latin typeface="+mj-lt"/>
              </a:rPr>
              <a:t>DRAFT</a:t>
            </a:r>
            <a:endParaRPr lang="en-US" sz="2200" b="1" dirty="0">
              <a:solidFill>
                <a:srgbClr val="00A654"/>
              </a:solidFill>
              <a:latin typeface="+mj-lt"/>
            </a:endParaRP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0" y="2854801"/>
            <a:ext cx="9906000" cy="4003199"/>
          </a:xfrm>
        </p:spPr>
        <p:txBody>
          <a:bodyPr tIns="2160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7239" y="587007"/>
            <a:ext cx="2666706" cy="7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1557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AFR Quality Control  © 2016 LafargeHolcim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xmlns="" val="1695787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ctrTitle" hasCustomPrompt="1"/>
          </p:nvPr>
        </p:nvSpPr>
        <p:spPr>
          <a:xfrm>
            <a:off x="1423987" y="1916832"/>
            <a:ext cx="7921625" cy="1080120"/>
          </a:xfrm>
        </p:spPr>
        <p:txBody>
          <a:bodyPr bIns="0" anchor="t">
            <a:noAutofit/>
          </a:bodyPr>
          <a:lstStyle>
            <a:lvl1pPr>
              <a:lnSpc>
                <a:spcPct val="100000"/>
              </a:lnSpc>
              <a:defRPr sz="3400" b="1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Placeholder"/>
          <p:cNvSpPr>
            <a:spLocks noGrp="1"/>
          </p:cNvSpPr>
          <p:nvPr>
            <p:ph type="subTitle" idx="1"/>
          </p:nvPr>
        </p:nvSpPr>
        <p:spPr>
          <a:xfrm>
            <a:off x="1423988" y="3068960"/>
            <a:ext cx="7921612" cy="6480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1423988" y="3717032"/>
            <a:ext cx="7921625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2pPr>
            <a:lvl3pPr marL="9144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3pPr>
            <a:lvl4pPr marL="13716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18288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Name, Function</a:t>
            </a:r>
            <a:endParaRPr lang="en-US" dirty="0"/>
          </a:p>
        </p:txBody>
      </p:sp>
      <p:sp>
        <p:nvSpPr>
          <p:cNvPr id="7" name="Claim Text"/>
          <p:cNvSpPr txBox="1"/>
          <p:nvPr userDrawn="1">
            <p:custDataLst>
              <p:tags r:id="rId1"/>
            </p:custDataLst>
          </p:nvPr>
        </p:nvSpPr>
        <p:spPr>
          <a:xfrm>
            <a:off x="3488903" y="1103144"/>
            <a:ext cx="585671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22934B"/>
                </a:solidFill>
                <a:latin typeface="Arial" pitchFamily="34" charset="0"/>
                <a:cs typeface="Arial" pitchFamily="34" charset="0"/>
              </a:rPr>
              <a:t>For a zero-waste future</a:t>
            </a:r>
            <a:endParaRPr lang="en-US" sz="1400" dirty="0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2015-11-24</a:t>
            </a:r>
            <a:endParaRPr lang="en-US" dirty="0"/>
          </a:p>
        </p:txBody>
      </p:sp>
      <p:sp>
        <p:nvSpPr>
          <p:cNvPr id="17" name="Classification"/>
          <p:cNvSpPr txBox="1"/>
          <p:nvPr userDrawn="1">
            <p:custDataLst>
              <p:tags r:id="rId2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b="1" noProof="1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opyright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7313390" y="6633792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noProof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2015 Holcim Technology Ltd</a:t>
            </a:r>
            <a:endParaRPr lang="en-US" sz="800" noProof="1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 smtClean="0">
                <a:solidFill>
                  <a:srgbClr val="22934B"/>
                </a:solidFill>
                <a:latin typeface="Arial"/>
                <a:cs typeface="+mn-cs"/>
              </a:rPr>
              <a:t>DRAFT</a:t>
            </a:r>
            <a:endParaRPr lang="en-US" sz="2200" b="1" dirty="0">
              <a:solidFill>
                <a:srgbClr val="22934B"/>
              </a:solidFill>
              <a:latin typeface="Arial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39" y="587007"/>
            <a:ext cx="2666706" cy="7678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60796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2015-11-24</a:t>
            </a:r>
            <a:endParaRPr lang="en-US" dirty="0"/>
          </a:p>
        </p:txBody>
      </p:sp>
      <p:sp>
        <p:nvSpPr>
          <p:cNvPr id="4" name="Content Placeholder"/>
          <p:cNvSpPr>
            <a:spLocks noGrp="1"/>
          </p:cNvSpPr>
          <p:nvPr>
            <p:ph sz="quarter" idx="14"/>
          </p:nvPr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04722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Image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and"/>
          <p:cNvSpPr/>
          <p:nvPr userDrawn="1">
            <p:custDataLst>
              <p:tags r:id="rId1"/>
            </p:custDataLst>
          </p:nvPr>
        </p:nvSpPr>
        <p:spPr>
          <a:xfrm>
            <a:off x="0" y="1713600"/>
            <a:ext cx="9906000" cy="1141200"/>
          </a:xfrm>
          <a:prstGeom prst="rect">
            <a:avLst/>
          </a:prstGeom>
          <a:solidFill>
            <a:srgbClr val="22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"/>
          <p:cNvSpPr>
            <a:spLocks noGrp="1"/>
          </p:cNvSpPr>
          <p:nvPr>
            <p:ph type="ctrTitle"/>
          </p:nvPr>
        </p:nvSpPr>
        <p:spPr>
          <a:xfrm>
            <a:off x="1423988" y="1713600"/>
            <a:ext cx="7921612" cy="635279"/>
          </a:xfrm>
        </p:spPr>
        <p:txBody>
          <a:bodyPr wrap="none" bIns="0" anchor="ctr" anchorCtr="0">
            <a:noAutofit/>
          </a:bodyPr>
          <a:lstStyle>
            <a:lvl1pPr>
              <a:lnSpc>
                <a:spcPct val="100000"/>
              </a:lnSpc>
              <a:defRPr sz="34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Placeholder"/>
          <p:cNvSpPr>
            <a:spLocks noGrp="1"/>
          </p:cNvSpPr>
          <p:nvPr>
            <p:ph type="subTitle" idx="1"/>
          </p:nvPr>
        </p:nvSpPr>
        <p:spPr>
          <a:xfrm>
            <a:off x="1423988" y="2420888"/>
            <a:ext cx="7921612" cy="36004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noProof="0" dirty="0"/>
          </a:p>
        </p:txBody>
      </p:sp>
      <p:sp>
        <p:nvSpPr>
          <p:cNvPr id="9" name="Claim Text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3488903" y="1103144"/>
            <a:ext cx="585671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22934B"/>
                </a:solidFill>
                <a:latin typeface="Arial" pitchFamily="34" charset="0"/>
                <a:cs typeface="Arial" pitchFamily="34" charset="0"/>
              </a:rPr>
              <a:t>For a zero-waste future</a:t>
            </a:r>
            <a:endParaRPr lang="en-US" sz="1400" dirty="0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2015-11-24</a:t>
            </a:r>
            <a:endParaRPr lang="en-US" dirty="0"/>
          </a:p>
        </p:txBody>
      </p:sp>
      <p:sp>
        <p:nvSpPr>
          <p:cNvPr id="14" name="Copyright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7313390" y="6633792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noProof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2015 Holcim Technology Ltd</a:t>
            </a:r>
            <a:endParaRPr lang="en-US" sz="800" noProof="1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lassification"/>
          <p:cNvSpPr txBox="1"/>
          <p:nvPr userDrawn="1">
            <p:custDataLst>
              <p:tags r:id="rId4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b="1" noProof="1">
              <a:solidFill>
                <a:srgbClr val="00A65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0" y="2854800"/>
            <a:ext cx="9906000" cy="4003199"/>
          </a:xfrm>
        </p:spPr>
        <p:txBody>
          <a:bodyPr tIns="2160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 smtClean="0">
                <a:solidFill>
                  <a:srgbClr val="22934B"/>
                </a:solidFill>
                <a:latin typeface="Arial"/>
                <a:cs typeface="+mn-cs"/>
              </a:rPr>
              <a:t>DRAFT</a:t>
            </a:r>
            <a:endParaRPr lang="en-US" sz="2200" b="1" dirty="0">
              <a:solidFill>
                <a:srgbClr val="22934B"/>
              </a:solidFill>
              <a:latin typeface="Arial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39" y="587007"/>
            <a:ext cx="2666706" cy="7678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155720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7544" y="904206"/>
            <a:ext cx="8949952" cy="83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 dirty="0" smtClean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Running Title"/>
          <p:cNvSpPr txBox="1"/>
          <p:nvPr userDrawn="1">
            <p:custDataLst>
              <p:tags r:id="rId2"/>
            </p:custDataLst>
          </p:nvPr>
        </p:nvSpPr>
        <p:spPr>
          <a:xfrm>
            <a:off x="560388" y="540000"/>
            <a:ext cx="8785225" cy="72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60388" y="1943998"/>
            <a:ext cx="8785225" cy="1052954"/>
          </a:xfrm>
        </p:spPr>
        <p:txBody>
          <a:bodyPr bIns="0" anchor="t" anchorCtr="0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 smtClean="0">
                <a:solidFill>
                  <a:srgbClr val="22934B"/>
                </a:solidFill>
                <a:latin typeface="Arial"/>
                <a:cs typeface="+mn-cs"/>
              </a:rPr>
              <a:t>DRAFT</a:t>
            </a:r>
            <a:endParaRPr lang="en-US" sz="2200" b="1" dirty="0">
              <a:solidFill>
                <a:srgbClr val="22934B"/>
              </a:solidFill>
              <a:latin typeface="Arial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2015-11-24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38247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2015-11-24</a:t>
            </a:r>
            <a:endParaRPr lang="en-US" dirty="0"/>
          </a:p>
        </p:txBody>
      </p:sp>
      <p:sp>
        <p:nvSpPr>
          <p:cNvPr id="12" name="Content Placeholder B"/>
          <p:cNvSpPr>
            <a:spLocks noGrp="1"/>
          </p:cNvSpPr>
          <p:nvPr>
            <p:ph sz="quarter" idx="15"/>
          </p:nvPr>
        </p:nvSpPr>
        <p:spPr>
          <a:xfrm>
            <a:off x="5097016" y="1124744"/>
            <a:ext cx="4248595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Content Placeholder A"/>
          <p:cNvSpPr>
            <a:spLocks noGrp="1"/>
          </p:cNvSpPr>
          <p:nvPr>
            <p:ph sz="quarter" idx="14"/>
          </p:nvPr>
        </p:nvSpPr>
        <p:spPr>
          <a:xfrm>
            <a:off x="560387" y="1124744"/>
            <a:ext cx="4248000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347661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F9AF4-CC1E-4C15-873A-275925E47A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2015-11-24</a:t>
            </a:r>
            <a:endParaRPr lang="en-US" dirty="0"/>
          </a:p>
        </p:txBody>
      </p:sp>
      <p:sp>
        <p:nvSpPr>
          <p:cNvPr id="15" name="Content Placeholder B"/>
          <p:cNvSpPr>
            <a:spLocks noGrp="1"/>
          </p:cNvSpPr>
          <p:nvPr>
            <p:ph sz="quarter" idx="15"/>
          </p:nvPr>
        </p:nvSpPr>
        <p:spPr>
          <a:xfrm>
            <a:off x="5097612" y="1124744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A"/>
          <p:cNvSpPr>
            <a:spLocks noGrp="1"/>
          </p:cNvSpPr>
          <p:nvPr>
            <p:ph sz="quarter" idx="14"/>
          </p:nvPr>
        </p:nvSpPr>
        <p:spPr>
          <a:xfrm>
            <a:off x="560387" y="1124744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A"/>
          <p:cNvSpPr>
            <a:spLocks noGrp="1"/>
          </p:cNvSpPr>
          <p:nvPr>
            <p:ph sz="quarter" idx="16"/>
          </p:nvPr>
        </p:nvSpPr>
        <p:spPr>
          <a:xfrm>
            <a:off x="560387" y="3826800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A"/>
          <p:cNvSpPr>
            <a:spLocks noGrp="1"/>
          </p:cNvSpPr>
          <p:nvPr>
            <p:ph sz="quarter" idx="17"/>
          </p:nvPr>
        </p:nvSpPr>
        <p:spPr>
          <a:xfrm>
            <a:off x="5097612" y="3826800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88451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2015-11-24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841278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add agenda title</a:t>
            </a:r>
            <a:endParaRPr lang="en-US" noProof="0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2015-11-24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09576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Hider"/>
          <p:cNvSpPr/>
          <p:nvPr userDrawn="1"/>
        </p:nvSpPr>
        <p:spPr bwMode="white">
          <a:xfrm>
            <a:off x="465501" y="1052736"/>
            <a:ext cx="8895781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2015-11-24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661561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560" y="1742339"/>
            <a:ext cx="7920880" cy="22666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879133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23"/>
          <p:cNvSpPr>
            <a:spLocks noGrp="1" noChangeArrowheads="1"/>
          </p:cNvSpPr>
          <p:nvPr>
            <p:ph type="dt" sz="half" idx="10"/>
          </p:nvPr>
        </p:nvSpPr>
        <p:spPr>
          <a:xfrm>
            <a:off x="6753225" y="6527800"/>
            <a:ext cx="2916238" cy="25241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defRPr/>
            </a:pPr>
            <a:fld id="{9C435248-2C96-4688-9B6D-091457B5E3E9}" type="datetime1">
              <a:rPr lang="en-GB" altLang="de-DE">
                <a:solidFill>
                  <a:srgbClr val="000000"/>
                </a:solidFill>
                <a:latin typeface="Arial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defRPr/>
              </a:pPr>
              <a:t>25/04/2016</a:t>
            </a:fld>
            <a:r>
              <a:rPr lang="en-GB" altLang="de-DE">
                <a:solidFill>
                  <a:srgbClr val="000000"/>
                </a:solidFill>
                <a:latin typeface="Arial"/>
                <a:cs typeface="+mn-cs"/>
              </a:rPr>
              <a:t/>
            </a:r>
            <a:br>
              <a:rPr lang="en-GB" altLang="de-DE">
                <a:solidFill>
                  <a:srgbClr val="000000"/>
                </a:solidFill>
                <a:latin typeface="Arial"/>
                <a:cs typeface="+mn-cs"/>
              </a:rPr>
            </a:br>
            <a:r>
              <a:rPr lang="de-CH" altLang="de-DE">
                <a:solidFill>
                  <a:srgbClr val="000000"/>
                </a:solidFill>
                <a:latin typeface="Arial"/>
                <a:cs typeface="+mn-cs"/>
              </a:rPr>
              <a:t>(Optional) File source, Department or division, Creator</a:t>
            </a:r>
            <a:endParaRPr lang="en-GB" altLang="de-DE">
              <a:solidFill>
                <a:srgbClr val="000000"/>
              </a:solidFill>
              <a:latin typeface="Arial"/>
              <a:cs typeface="+mn-cs"/>
            </a:endParaRP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FF0000"/>
              </a:buClr>
              <a:defRPr/>
            </a:pPr>
            <a:r>
              <a:rPr lang="en-GB" altLang="de-DE" smtClean="0"/>
              <a:t>2015-11-24</a:t>
            </a:r>
            <a:endParaRPr lang="en-GB" altLang="de-DE" sz="1400" baseline="-25000"/>
          </a:p>
        </p:txBody>
      </p:sp>
    </p:spTree>
    <p:extLst>
      <p:ext uri="{BB962C8B-B14F-4D97-AF65-F5344CB8AC3E}">
        <p14:creationId xmlns="" xmlns:p14="http://schemas.microsoft.com/office/powerpoint/2010/main" val="417759155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8313" y="1112838"/>
            <a:ext cx="8948737" cy="84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6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 rtlCol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1052954"/>
          </a:xfr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993EB-EC03-44F5-955E-A05ED74AEE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41664-CFEC-49FE-B888-BA1148604A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3AE183-4370-47BA-84DA-E04BEEFA69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CA23A-AD8D-45F9-B4F2-1D3A49047AF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0FF5C4-3864-4E15-B867-75D34FEE2C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784E74-5B88-4078-B404-8037D7B8993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62AE4-3F08-45D1-96EE-0134C5AA964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ags" Target="../tags/tag16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6.xml"/><Relationship Id="rId16" Type="http://schemas.openxmlformats.org/officeDocument/2006/relationships/tags" Target="../tags/tag19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ags" Target="../tags/tag18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ags" Target="../tags/tag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23875" y="1449388"/>
            <a:ext cx="8858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300" y="6416675"/>
            <a:ext cx="3168650" cy="16668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800" b="1"/>
            </a:lvl1pPr>
          </a:lstStyle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8738" y="6416675"/>
            <a:ext cx="433387" cy="166688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666F02F-64F9-4768-A017-EF04B8441EB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463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assification"/>
          <p:cNvSpPr>
            <a:spLocks/>
          </p:cNvSpPr>
          <p:nvPr>
            <p:custDataLst>
              <p:tags r:id="rId16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7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1034" name="Picture 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519113" y="6348413"/>
            <a:ext cx="11049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63" r:id="rId10"/>
    <p:sldLayoutId id="2147483664" r:id="rId11"/>
    <p:sldLayoutId id="2147483653" r:id="rId12"/>
    <p:sldLayoutId id="2147483665" r:id="rId13"/>
    <p:sldLayoutId id="2147483666" r:id="rId14"/>
  </p:sldLayoutIdLst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0975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</p:spPr>
        <p:txBody>
          <a:bodyPr vert="horz" lIns="0" tIns="0" rIns="0" bIns="7200" rtlCol="0" anchor="b" anchorCtr="0">
            <a:noAutofit/>
          </a:bodyPr>
          <a:lstStyle/>
          <a:p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/>
              <a:t>2015-11-24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129464" y="6597352"/>
            <a:ext cx="216024" cy="144016"/>
          </a:xfrm>
          <a:prstGeom prst="rect">
            <a:avLst/>
          </a:prstGeom>
        </p:spPr>
        <p:txBody>
          <a:bodyPr vert="horz" wrap="none" lIns="0" tIns="10800" rIns="0" bIns="0" rtlCol="0" anchor="t" anchorCtr="0">
            <a:noAutofit/>
          </a:bodyPr>
          <a:lstStyle>
            <a:lvl1pPr algn="r">
              <a:defRPr sz="10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485B633-6863-4B84-8019-F125347A66EC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/>
          </a:p>
        </p:txBody>
      </p:sp>
      <p:sp>
        <p:nvSpPr>
          <p:cNvPr id="13" name="Classification"/>
          <p:cNvSpPr txBox="1"/>
          <p:nvPr>
            <p:custDataLst>
              <p:tags r:id="rId13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b="1" noProof="1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Placeholder"/>
          <p:cNvSpPr>
            <a:spLocks noGrp="1"/>
          </p:cNvSpPr>
          <p:nvPr>
            <p:ph type="body" idx="1"/>
          </p:nvPr>
        </p:nvSpPr>
        <p:spPr>
          <a:xfrm>
            <a:off x="560387" y="1124744"/>
            <a:ext cx="8785223" cy="5112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pyright"/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7313390" y="6633792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800" noProof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2015 Holcim Technology Ltd</a:t>
            </a:r>
            <a:endParaRPr lang="en-US" sz="800" noProof="1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49099" y="939846"/>
            <a:ext cx="8785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tus" hidden="1"/>
          <p:cNvSpPr txBox="1">
            <a:spLocks/>
          </p:cNvSpPr>
          <p:nvPr>
            <p:custDataLst>
              <p:tags r:id="rId15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 smtClean="0">
                <a:solidFill>
                  <a:srgbClr val="22934B"/>
                </a:solidFill>
                <a:latin typeface="Arial"/>
                <a:cs typeface="+mn-cs"/>
              </a:rPr>
              <a:t>DRAFT</a:t>
            </a:r>
            <a:endParaRPr lang="en-US" sz="2200" b="1" dirty="0">
              <a:solidFill>
                <a:srgbClr val="22934B"/>
              </a:solidFill>
              <a:latin typeface="Arial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14" y="6521795"/>
            <a:ext cx="860228" cy="2476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449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70000" indent="-270000" algn="l" defTabSz="914400" rtl="0" eaLnBrk="1" latinLnBrk="0" hangingPunct="1">
        <a:spcBef>
          <a:spcPts val="576"/>
        </a:spcBef>
        <a:buClr>
          <a:srgbClr val="22934B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6400" indent="-266400" algn="l" defTabSz="914400" rtl="0" eaLnBrk="1" latinLnBrk="0" hangingPunct="1">
        <a:spcBef>
          <a:spcPts val="24"/>
        </a:spcBef>
        <a:buClr>
          <a:srgbClr val="22934B"/>
        </a:buClr>
        <a:buSzPct val="60000"/>
        <a:buFont typeface="Wingdings 3" pitchFamily="18" charset="2"/>
        <a:buChar char=""/>
        <a:defRPr sz="22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208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-"/>
        <a:defRPr lang="de-CH" sz="20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1124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968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-Dokument1.doc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0.jpeg"/><Relationship Id="rId2" Type="http://schemas.openxmlformats.org/officeDocument/2006/relationships/hyperlink" Target="http://www.google.ch/url?sa=i&amp;rct=j&amp;q=epsilon+5+panalytical&amp;source=images&amp;cd=&amp;cad=rja&amp;docid=YFLekYiZPLsL4M&amp;tbnid=Kn65qeczQVA0tM:&amp;ved=0CAUQjRw&amp;url=http://www.noc.soton.ac.uk/geochem/Facilities%20Links/xrf.htm&amp;ei=qSwuUYPgJ8frswb8lYHwCA&amp;bvm=bv.42965579,d.Yms&amp;psig=AFQjCNE_SeU6sJhpItSUbalTHyaVbrjiGQ&amp;ust=1362066974624522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google.ch/url?sa=i&amp;rct=j&amp;q=spectro+x-lab+2000&amp;source=images&amp;cd=&amp;cad=rja&amp;docid=qXf3QBFtj7DB6M&amp;tbnid=hb11yWk2cMPogM:&amp;ved=0CAUQjRw&amp;url=http://www.rbmltd.co.il/Product.asp?ID=103&amp;ei=Gi0uUfmlDc7Zsga48oGYBw&amp;bvm=bv.42965579,d.Yms&amp;psig=AFQjCNEEd37KMnQq15Gl4kljEBgvA_-Kxg&amp;ust=1362067092191737" TargetMode="External"/><Relationship Id="rId5" Type="http://schemas.openxmlformats.org/officeDocument/2006/relationships/image" Target="../media/image69.jpeg"/><Relationship Id="rId4" Type="http://schemas.openxmlformats.org/officeDocument/2006/relationships/image" Target="../media/image47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" r="40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920552" y="1772816"/>
            <a:ext cx="6836039" cy="1152128"/>
          </a:xfrm>
          <a:prstGeom prst="rect">
            <a:avLst/>
          </a:prstGeom>
        </p:spPr>
        <p:txBody>
          <a:bodyPr vert="horz" wrap="none" lIns="0" tIns="0" rIns="0" bIns="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ZA" altLang="de-DE" sz="3600" b="1" dirty="0">
                <a:solidFill>
                  <a:schemeClr val="bg1"/>
                </a:solidFill>
                <a:latin typeface="Arial" charset="0"/>
                <a:ea typeface="+mj-ea"/>
                <a:cs typeface="Arial" charset="0"/>
              </a:rPr>
              <a:t>AFR Quality </a:t>
            </a:r>
            <a:r>
              <a:rPr lang="en-ZA" altLang="de-DE" sz="3600" b="1" dirty="0" smtClean="0">
                <a:solidFill>
                  <a:schemeClr val="bg1"/>
                </a:solidFill>
                <a:latin typeface="Arial" charset="0"/>
                <a:ea typeface="+mj-ea"/>
                <a:cs typeface="Arial" charset="0"/>
              </a:rPr>
              <a:t>Control</a:t>
            </a:r>
          </a:p>
          <a:p>
            <a:pPr>
              <a:spcBef>
                <a:spcPct val="0"/>
              </a:spcBef>
            </a:pPr>
            <a:r>
              <a:rPr lang="en-ZA" altLang="de-DE" sz="1600" dirty="0" smtClean="0">
                <a:solidFill>
                  <a:schemeClr val="bg1"/>
                </a:solidFill>
                <a:ea typeface="+mj-ea"/>
              </a:rPr>
              <a:t>SPREAD Course 2016</a:t>
            </a:r>
            <a:endParaRPr lang="en-GB" altLang="de-DE" sz="1400" dirty="0">
              <a:solidFill>
                <a:schemeClr val="bg1"/>
              </a:solidFill>
              <a:latin typeface="Arial" charset="0"/>
              <a:ea typeface="+mj-ea"/>
              <a:cs typeface="Arial" charset="0"/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03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137E840-650A-4832-B319-2CF89C77E134}" type="slidenum">
              <a:rPr lang="en-US" sz="800"/>
              <a:pPr algn="r"/>
              <a:t>10</a:t>
            </a:fld>
            <a:endParaRPr lang="en-US" sz="800"/>
          </a:p>
        </p:txBody>
      </p:sp>
      <p:sp>
        <p:nvSpPr>
          <p:cNvPr id="18434" name="Title 4"/>
          <p:cNvSpPr>
            <a:spLocks/>
          </p:cNvSpPr>
          <p:nvPr/>
        </p:nvSpPr>
        <p:spPr bwMode="auto">
          <a:xfrm>
            <a:off x="531813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AFR quality control concept: Direct deliveries to plant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1225550"/>
            <a:ext cx="8972550" cy="503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Footer Placeholder 6"/>
          <p:cNvSpPr txBox="1">
            <a:spLocks noGrp="1"/>
          </p:cNvSpPr>
          <p:nvPr/>
        </p:nvSpPr>
        <p:spPr bwMode="auto">
          <a:xfrm>
            <a:off x="1395413" y="6875463"/>
            <a:ext cx="352901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endParaRPr lang="en-US" sz="80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BA887DCC-CA7C-4CCB-BE8B-62F10D470A04}" type="slidenum">
              <a:rPr lang="en-US" sz="800">
                <a:latin typeface="+mn-lt"/>
              </a:rPr>
              <a:pPr algn="r">
                <a:defRPr/>
              </a:pPr>
              <a:t>11</a:t>
            </a:fld>
            <a:endParaRPr lang="en-US" sz="800">
              <a:latin typeface="+mn-lt"/>
            </a:endParaRPr>
          </a:p>
        </p:txBody>
      </p:sp>
      <p:sp>
        <p:nvSpPr>
          <p:cNvPr id="19458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AFR quality control concept with pre-processing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" y="1377950"/>
            <a:ext cx="9391650" cy="448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Slide Number Placeholder 7"/>
          <p:cNvSpPr txBox="1">
            <a:spLocks noGrp="1"/>
          </p:cNvSpPr>
          <p:nvPr/>
        </p:nvSpPr>
        <p:spPr bwMode="auto">
          <a:xfrm>
            <a:off x="9129713" y="6826250"/>
            <a:ext cx="2159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" rIns="0" bIns="0"/>
          <a:lstStyle/>
          <a:p>
            <a:pPr algn="r"/>
            <a:fld id="{942E118E-A0E7-4449-B37F-5066DB65D93D}" type="slidenum">
              <a:rPr lang="en-US" sz="1000" b="1"/>
              <a:pPr algn="r"/>
              <a:t>11</a:t>
            </a:fld>
            <a:endParaRPr lang="en-US" sz="1000" b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6E7B99F-64E7-4282-BF86-086527F7561B}" type="slidenum">
              <a:rPr lang="en-US" sz="800"/>
              <a:pPr algn="r"/>
              <a:t>12</a:t>
            </a:fld>
            <a:endParaRPr lang="en-US" sz="800"/>
          </a:p>
        </p:txBody>
      </p:sp>
      <p:sp>
        <p:nvSpPr>
          <p:cNvPr id="20482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/>
              <a:t>Drawing up plant specific </a:t>
            </a:r>
            <a:r>
              <a:rPr lang="en-US" sz="2400" b="1" dirty="0" smtClean="0"/>
              <a:t>Waste/AFR </a:t>
            </a:r>
            <a:r>
              <a:rPr lang="en-US" sz="2400" b="1" dirty="0"/>
              <a:t>Specifications</a:t>
            </a:r>
          </a:p>
        </p:txBody>
      </p:sp>
      <p:grpSp>
        <p:nvGrpSpPr>
          <p:cNvPr id="20483" name="Group 38"/>
          <p:cNvGrpSpPr>
            <a:grpSpLocks/>
          </p:cNvGrpSpPr>
          <p:nvPr/>
        </p:nvGrpSpPr>
        <p:grpSpPr bwMode="auto">
          <a:xfrm>
            <a:off x="1497013" y="1241425"/>
            <a:ext cx="6408737" cy="5053013"/>
            <a:chOff x="1020" y="614"/>
            <a:chExt cx="3856" cy="3183"/>
          </a:xfrm>
        </p:grpSpPr>
        <p:sp>
          <p:nvSpPr>
            <p:cNvPr id="20484" name="Oval 39"/>
            <p:cNvSpPr>
              <a:spLocks noChangeArrowheads="1"/>
            </p:cNvSpPr>
            <p:nvPr/>
          </p:nvSpPr>
          <p:spPr bwMode="auto">
            <a:xfrm>
              <a:off x="1020" y="889"/>
              <a:ext cx="1542" cy="817"/>
            </a:xfrm>
            <a:prstGeom prst="ellipse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CH" sz="2000" b="1" dirty="0">
                  <a:solidFill>
                    <a:schemeClr val="tx1">
                      <a:lumMod val="50000"/>
                    </a:schemeClr>
                  </a:solidFill>
                </a:rPr>
                <a:t>Plant Operation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485" name="Oval 40"/>
            <p:cNvSpPr>
              <a:spLocks noChangeArrowheads="1"/>
            </p:cNvSpPr>
            <p:nvPr/>
          </p:nvSpPr>
          <p:spPr bwMode="auto">
            <a:xfrm>
              <a:off x="3334" y="889"/>
              <a:ext cx="1542" cy="817"/>
            </a:xfrm>
            <a:prstGeom prst="ellipse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CH" sz="2000" b="1" dirty="0" err="1">
                  <a:solidFill>
                    <a:schemeClr val="tx1">
                      <a:lumMod val="50000"/>
                    </a:schemeClr>
                  </a:solidFill>
                </a:rPr>
                <a:t>Clinker</a:t>
              </a:r>
              <a:r>
                <a:rPr lang="de-CH" sz="2000" b="1" dirty="0">
                  <a:solidFill>
                    <a:schemeClr val="tx1">
                      <a:lumMod val="50000"/>
                    </a:schemeClr>
                  </a:solidFill>
                </a:rPr>
                <a:t> / </a:t>
              </a:r>
              <a:r>
                <a:rPr lang="de-CH" sz="2000" b="1" dirty="0" err="1">
                  <a:solidFill>
                    <a:schemeClr val="tx1">
                      <a:lumMod val="50000"/>
                    </a:schemeClr>
                  </a:solidFill>
                </a:rPr>
                <a:t>Cement</a:t>
              </a:r>
              <a:endParaRPr lang="de-CH" sz="20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de-CH" sz="2000" b="1" dirty="0">
                  <a:solidFill>
                    <a:schemeClr val="tx1">
                      <a:lumMod val="50000"/>
                    </a:schemeClr>
                  </a:solidFill>
                </a:rPr>
                <a:t> Quality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486" name="Oval 41"/>
            <p:cNvSpPr>
              <a:spLocks noChangeArrowheads="1"/>
            </p:cNvSpPr>
            <p:nvPr/>
          </p:nvSpPr>
          <p:spPr bwMode="auto">
            <a:xfrm>
              <a:off x="1020" y="2704"/>
              <a:ext cx="1542" cy="817"/>
            </a:xfrm>
            <a:prstGeom prst="ellipse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CH" sz="2000" b="1" dirty="0" err="1">
                  <a:solidFill>
                    <a:schemeClr val="tx1">
                      <a:lumMod val="50000"/>
                    </a:schemeClr>
                  </a:solidFill>
                </a:rPr>
                <a:t>Health</a:t>
              </a:r>
              <a:endParaRPr lang="de-CH" sz="2000" b="1" dirty="0">
                <a:solidFill>
                  <a:schemeClr val="tx1">
                    <a:lumMod val="50000"/>
                  </a:schemeClr>
                </a:solidFill>
              </a:endParaRPr>
            </a:p>
            <a:p>
              <a:pPr algn="ctr"/>
              <a:r>
                <a:rPr lang="de-CH" sz="2000" b="1" dirty="0">
                  <a:solidFill>
                    <a:schemeClr val="tx1">
                      <a:lumMod val="50000"/>
                    </a:schemeClr>
                  </a:solidFill>
                </a:rPr>
                <a:t>&amp; </a:t>
              </a:r>
              <a:r>
                <a:rPr lang="de-CH" sz="2000" b="1" dirty="0" err="1">
                  <a:solidFill>
                    <a:schemeClr val="tx1">
                      <a:lumMod val="50000"/>
                    </a:schemeClr>
                  </a:solidFill>
                </a:rPr>
                <a:t>Safety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487" name="Oval 42"/>
            <p:cNvSpPr>
              <a:spLocks noChangeArrowheads="1"/>
            </p:cNvSpPr>
            <p:nvPr/>
          </p:nvSpPr>
          <p:spPr bwMode="auto">
            <a:xfrm>
              <a:off x="3334" y="2704"/>
              <a:ext cx="1542" cy="817"/>
            </a:xfrm>
            <a:prstGeom prst="ellipse">
              <a:avLst/>
            </a:prstGeom>
            <a:solidFill>
              <a:srgbClr val="99CCFF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CH" sz="2000" b="1" dirty="0">
                  <a:solidFill>
                    <a:schemeClr val="tx1">
                      <a:lumMod val="50000"/>
                    </a:schemeClr>
                  </a:solidFill>
                </a:rPr>
                <a:t>Environmental</a:t>
              </a:r>
            </a:p>
            <a:p>
              <a:pPr algn="ctr"/>
              <a:r>
                <a:rPr lang="de-CH" sz="2000" b="1" dirty="0">
                  <a:solidFill>
                    <a:schemeClr val="tx1">
                      <a:lumMod val="50000"/>
                    </a:schemeClr>
                  </a:solidFill>
                </a:rPr>
                <a:t>Impact</a:t>
              </a:r>
              <a:endParaRPr lang="en-US" sz="20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488" name="Rectangle 43"/>
            <p:cNvSpPr>
              <a:spLocks noChangeArrowheads="1"/>
            </p:cNvSpPr>
            <p:nvPr/>
          </p:nvSpPr>
          <p:spPr bwMode="auto">
            <a:xfrm>
              <a:off x="1700" y="1933"/>
              <a:ext cx="2495" cy="544"/>
            </a:xfrm>
            <a:prstGeom prst="rect">
              <a:avLst/>
            </a:prstGeom>
            <a:solidFill>
              <a:srgbClr val="FF99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de-CH" sz="2200" b="1" dirty="0" err="1">
                  <a:solidFill>
                    <a:schemeClr val="tx1">
                      <a:lumMod val="50000"/>
                    </a:schemeClr>
                  </a:solidFill>
                </a:rPr>
                <a:t>Waste</a:t>
              </a:r>
              <a:r>
                <a:rPr lang="de-CH" sz="2200" b="1" dirty="0">
                  <a:solidFill>
                    <a:schemeClr val="tx1">
                      <a:lumMod val="50000"/>
                    </a:schemeClr>
                  </a:solidFill>
                </a:rPr>
                <a:t>/AFR </a:t>
              </a:r>
              <a:r>
                <a:rPr lang="de-CH" sz="2200" b="1" dirty="0" err="1">
                  <a:solidFill>
                    <a:schemeClr val="tx1">
                      <a:lumMod val="50000"/>
                    </a:schemeClr>
                  </a:solidFill>
                </a:rPr>
                <a:t>Specifications</a:t>
              </a:r>
              <a:endParaRPr lang="en-US" sz="22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0489" name="Line 44"/>
            <p:cNvSpPr>
              <a:spLocks noChangeShapeType="1"/>
            </p:cNvSpPr>
            <p:nvPr/>
          </p:nvSpPr>
          <p:spPr bwMode="auto">
            <a:xfrm flipH="1">
              <a:off x="3288" y="1661"/>
              <a:ext cx="272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490" name="Line 45"/>
            <p:cNvSpPr>
              <a:spLocks noChangeShapeType="1"/>
            </p:cNvSpPr>
            <p:nvPr/>
          </p:nvSpPr>
          <p:spPr bwMode="auto">
            <a:xfrm>
              <a:off x="2290" y="1661"/>
              <a:ext cx="317" cy="18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491" name="Line 46"/>
            <p:cNvSpPr>
              <a:spLocks noChangeShapeType="1"/>
            </p:cNvSpPr>
            <p:nvPr/>
          </p:nvSpPr>
          <p:spPr bwMode="auto">
            <a:xfrm flipV="1">
              <a:off x="2290" y="2568"/>
              <a:ext cx="272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492" name="Line 47"/>
            <p:cNvSpPr>
              <a:spLocks noChangeShapeType="1"/>
            </p:cNvSpPr>
            <p:nvPr/>
          </p:nvSpPr>
          <p:spPr bwMode="auto">
            <a:xfrm flipH="1" flipV="1">
              <a:off x="3288" y="2568"/>
              <a:ext cx="272" cy="18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lg" len="lg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20493" name="Text Box 48"/>
            <p:cNvSpPr txBox="1">
              <a:spLocks noChangeArrowheads="1"/>
            </p:cNvSpPr>
            <p:nvPr/>
          </p:nvSpPr>
          <p:spPr bwMode="auto">
            <a:xfrm>
              <a:off x="1020" y="614"/>
              <a:ext cx="38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i="1"/>
                <a:t>Operational Requirements (plant specific)</a:t>
              </a:r>
            </a:p>
          </p:txBody>
        </p:sp>
        <p:sp>
          <p:nvSpPr>
            <p:cNvPr id="20494" name="Text Box 49"/>
            <p:cNvSpPr txBox="1">
              <a:spLocks noChangeArrowheads="1"/>
            </p:cNvSpPr>
            <p:nvPr/>
          </p:nvSpPr>
          <p:spPr bwMode="auto">
            <a:xfrm>
              <a:off x="1020" y="3566"/>
              <a:ext cx="385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GB" i="1"/>
                <a:t>Legal Requirements (Operating Permits)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FE12F32-FC3B-459D-A8F8-15C4A646C3EA}" type="slidenum">
              <a:rPr lang="en-US" sz="800"/>
              <a:pPr algn="r"/>
              <a:t>13</a:t>
            </a:fld>
            <a:endParaRPr lang="en-US" sz="800"/>
          </a:p>
        </p:txBody>
      </p:sp>
      <p:sp>
        <p:nvSpPr>
          <p:cNvPr id="21506" name="Content Placeholder 2"/>
          <p:cNvSpPr>
            <a:spLocks/>
          </p:cNvSpPr>
          <p:nvPr/>
        </p:nvSpPr>
        <p:spPr bwMode="auto">
          <a:xfrm>
            <a:off x="488950" y="1278607"/>
            <a:ext cx="9000554" cy="4958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1700" dirty="0"/>
              <a:t>Legislative and regulatory frameworks of countries, where co-processing is applied, need to be respected.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1700" dirty="0"/>
              <a:t>Waste incineration directives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1700" dirty="0"/>
              <a:t>Laws on environmental protection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700" dirty="0"/>
              <a:t>Specific guidelines for AFR preparation and co-processing, e.g.</a:t>
            </a:r>
          </a:p>
          <a:p>
            <a:pPr marL="820738" lvl="2" indent="-284163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700" dirty="0"/>
              <a:t>BAFU guidelines “Disposal of wastes in cement </a:t>
            </a:r>
            <a:r>
              <a:rPr lang="en-US" sz="1700" dirty="0" smtClean="0"/>
              <a:t>plants”</a:t>
            </a:r>
            <a:endParaRPr lang="en-US" sz="1700" dirty="0"/>
          </a:p>
          <a:p>
            <a:pPr marL="820738" lvl="2" indent="-284163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700" dirty="0"/>
              <a:t>RAL GZ </a:t>
            </a:r>
            <a:r>
              <a:rPr lang="en-US" sz="1700" dirty="0" smtClean="0"/>
              <a:t>724</a:t>
            </a:r>
          </a:p>
          <a:p>
            <a:pPr marL="820738" lvl="2" indent="-284163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700" dirty="0" smtClean="0"/>
              <a:t>CSI Guidelines for Co-Processing Fuels and Raw Materials in Cement Manufacturing </a:t>
            </a:r>
            <a:endParaRPr lang="en-US" sz="1700" dirty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700" dirty="0"/>
              <a:t>Individual operating permits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700" dirty="0" err="1" smtClean="0"/>
              <a:t>LafargeHolcim</a:t>
            </a:r>
            <a:r>
              <a:rPr lang="en-US" sz="1700" dirty="0" smtClean="0"/>
              <a:t> </a:t>
            </a:r>
            <a:r>
              <a:rPr lang="en-US" sz="1700" dirty="0"/>
              <a:t>specific requirements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700" dirty="0" smtClean="0"/>
              <a:t>AFR </a:t>
            </a:r>
            <a:r>
              <a:rPr lang="en-US" sz="1700" dirty="0"/>
              <a:t>Policy (updated </a:t>
            </a:r>
            <a:r>
              <a:rPr lang="en-US" sz="1700" dirty="0" smtClean="0"/>
              <a:t>October 2015)</a:t>
            </a:r>
            <a:endParaRPr lang="en-US" sz="1700" dirty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700" dirty="0" smtClean="0"/>
              <a:t>AFR Operations Directive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700" dirty="0" smtClean="0"/>
              <a:t>AFR Quality Management Standard</a:t>
            </a:r>
            <a:endParaRPr lang="en-US" sz="17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700" dirty="0"/>
          </a:p>
        </p:txBody>
      </p:sp>
      <p:sp>
        <p:nvSpPr>
          <p:cNvPr id="21507" name="Title 3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/>
              <a:t>Legal </a:t>
            </a:r>
            <a:r>
              <a:rPr lang="en-US" sz="2400" b="1" dirty="0" smtClean="0"/>
              <a:t>and LH requirements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2B0AC69-13C5-402F-89DB-DB2BA8A90A2A}" type="slidenum">
              <a:rPr lang="en-US" sz="800"/>
              <a:pPr algn="r"/>
              <a:t>14</a:t>
            </a:fld>
            <a:endParaRPr lang="en-US" sz="800"/>
          </a:p>
        </p:txBody>
      </p:sp>
      <p:sp>
        <p:nvSpPr>
          <p:cNvPr id="22530" name="Content Placeholder 2"/>
          <p:cNvSpPr>
            <a:spLocks/>
          </p:cNvSpPr>
          <p:nvPr/>
        </p:nvSpPr>
        <p:spPr bwMode="auto">
          <a:xfrm>
            <a:off x="560388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 err="1" smtClean="0"/>
              <a:t>LafargeHolcim</a:t>
            </a:r>
            <a:r>
              <a:rPr lang="en-US" sz="2000" dirty="0" smtClean="0"/>
              <a:t> </a:t>
            </a:r>
            <a:r>
              <a:rPr lang="en-US" sz="2000" dirty="0"/>
              <a:t>Group Companies further commit that the list of "banned wastes" will not be processed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Radioactive waste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Asbestos-containing waste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Explosives and ammunition / weapons </a:t>
            </a:r>
            <a:endParaRPr lang="en-US" dirty="0" smtClean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Self-reactive / thermally unstable compounds / organic peroxides exhibiting explosive properties</a:t>
            </a:r>
            <a:endParaRPr lang="en-US" dirty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Anatomical </a:t>
            </a:r>
            <a:r>
              <a:rPr lang="en-US" dirty="0" smtClean="0"/>
              <a:t>and infectious health care waste</a:t>
            </a:r>
            <a:endParaRPr lang="en-US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Nor will </a:t>
            </a:r>
            <a:r>
              <a:rPr lang="en-US" sz="2000" dirty="0" err="1" smtClean="0"/>
              <a:t>LafargeHolcim</a:t>
            </a:r>
            <a:r>
              <a:rPr lang="en-US" sz="2000" dirty="0" smtClean="0"/>
              <a:t> </a:t>
            </a:r>
            <a:r>
              <a:rPr lang="en-US" sz="2000" dirty="0"/>
              <a:t>Group Companies co-process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Electronic fraction of electrical and electronic waste (e-waste)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Whole batteries as a targeted material stream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Waste of unknown or unpredictable composition, including unsorted municipal waste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2531" name="Title 3"/>
          <p:cNvSpPr>
            <a:spLocks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/>
              <a:t>AFR Policy: Banned </a:t>
            </a:r>
            <a:r>
              <a:rPr lang="en-US" sz="2400" b="1" dirty="0" smtClean="0"/>
              <a:t>wastes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7B33EAA-A8A6-409F-8FCE-25257EA670E2}" type="slidenum">
              <a:rPr lang="en-US" sz="800"/>
              <a:pPr algn="r"/>
              <a:t>15</a:t>
            </a:fld>
            <a:endParaRPr lang="en-US" sz="800"/>
          </a:p>
        </p:txBody>
      </p:sp>
      <p:sp>
        <p:nvSpPr>
          <p:cNvPr id="23554" name="Title 3"/>
          <p:cNvSpPr>
            <a:spLocks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Example CH: Guidelines for wastes to be co-processed in cement plants, referring to trace elements</a:t>
            </a:r>
          </a:p>
        </p:txBody>
      </p:sp>
      <p:graphicFrame>
        <p:nvGraphicFramePr>
          <p:cNvPr id="7" name="Group 1257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004461326"/>
              </p:ext>
            </p:extLst>
          </p:nvPr>
        </p:nvGraphicFramePr>
        <p:xfrm>
          <a:off x="1208584" y="1235075"/>
          <a:ext cx="7209493" cy="518160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134828"/>
                <a:gridCol w="1460654"/>
                <a:gridCol w="1658161"/>
                <a:gridCol w="1513972"/>
                <a:gridCol w="1441878"/>
              </a:tblGrid>
              <a:tr h="232434">
                <a:tc>
                  <a:txBody>
                    <a:bodyPr/>
                    <a:lstStyle/>
                    <a:p>
                      <a:pPr marL="0" marR="0" lvl="0" indent="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Guidelines [mg/kg dry basis ]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Combustibles (AF)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1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Raw</a:t>
                      </a:r>
                      <a:r>
                        <a:rPr kumimoji="0" lang="de-CH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 material (AR)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MIC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40123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 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[mg/MJ]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[mg/kg] (at 25MJ/kg)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[mg/kg]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[mg/kg]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0.6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15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20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Sb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Ba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600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Be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Pb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8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50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75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Cd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0.08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Cr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200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Co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0.8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Cu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Ni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Hg</a:t>
                      </a:r>
                      <a:endParaRPr kumimoji="0" lang="en-US" sz="1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0.02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0.5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Se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Ag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0.2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-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-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Tl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0.12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V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4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200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Zn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16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400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400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400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  <a:tr h="246106"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Sn</a:t>
                      </a:r>
                      <a:endParaRPr kumimoji="0" lang="en-US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0.4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10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50</a:t>
                      </a:r>
                      <a:endParaRPr kumimoji="0" 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30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/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104ED36-C30A-4DC5-9574-236946809C98}" type="slidenum">
              <a:rPr lang="en-US" sz="800"/>
              <a:pPr algn="r"/>
              <a:t>16</a:t>
            </a:fld>
            <a:endParaRPr lang="en-US" sz="800"/>
          </a:p>
        </p:txBody>
      </p:sp>
      <p:sp>
        <p:nvSpPr>
          <p:cNvPr id="24578" name="Content Placeholder 3"/>
          <p:cNvSpPr>
            <a:spLocks/>
          </p:cNvSpPr>
          <p:nvPr/>
        </p:nvSpPr>
        <p:spPr bwMode="auto">
          <a:xfrm>
            <a:off x="3728864" y="1340768"/>
            <a:ext cx="5468701" cy="494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Acceptance criteria at platforms can be significantly different than acceptance criteria at a plant gate.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/>
          </a:p>
        </p:txBody>
      </p:sp>
      <p:sp>
        <p:nvSpPr>
          <p:cNvPr id="24579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Example: Waste acceptance criteria at the AFR platform in Spain</a:t>
            </a:r>
          </a:p>
        </p:txBody>
      </p:sp>
      <p:graphicFrame>
        <p:nvGraphicFramePr>
          <p:cNvPr id="6" name="Group 285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657807890"/>
              </p:ext>
            </p:extLst>
          </p:nvPr>
        </p:nvGraphicFramePr>
        <p:xfrm>
          <a:off x="542068" y="1340768"/>
          <a:ext cx="3024336" cy="4830828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1800162"/>
                <a:gridCol w="1224174"/>
              </a:tblGrid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Total Halogens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≤10 %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F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2%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10%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Hg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10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Cd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1000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Tl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100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Sb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100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As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200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400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Ni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2000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Cu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5000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Cr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5000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10’000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Pb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15’000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280862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Sn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 25’000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308949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Mn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≤</a:t>
                      </a: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 15‘000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  <a:tr h="308949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de-CH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PCB‘s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07" marB="45707" anchor="b" horzOverflow="overflow"/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≤ 30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707" marB="45707" anchor="b" horzOverflow="overflow"/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 txBox="1">
            <a:spLocks/>
          </p:cNvSpPr>
          <p:nvPr/>
        </p:nvSpPr>
        <p:spPr bwMode="auto">
          <a:xfrm>
            <a:off x="488504" y="1628800"/>
            <a:ext cx="8785225" cy="388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69875" indent="-269875">
              <a:spcBef>
                <a:spcPts val="575"/>
              </a:spcBef>
              <a:buClr>
                <a:srgbClr val="FF110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34988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20738" indent="-284163">
              <a:spcBef>
                <a:spcPts val="475"/>
              </a:spcBef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11250" indent="-284163">
              <a:spcBef>
                <a:spcPts val="475"/>
              </a:spcBef>
              <a:buClr>
                <a:srgbClr val="FF1100"/>
              </a:buClr>
              <a:buSzPct val="60000"/>
              <a:buFont typeface="Symbol" pitchFamily="18" charset="2"/>
              <a:buChar char="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395413" indent="-284163">
              <a:spcBef>
                <a:spcPts val="475"/>
              </a:spcBef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852613" indent="-284163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309813" indent="-284163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767013" indent="-284163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224213" indent="-284163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1"/>
            <a:r>
              <a:rPr lang="en-US" altLang="de-DE" dirty="0">
                <a:solidFill>
                  <a:schemeClr val="accent4"/>
                </a:solidFill>
              </a:rPr>
              <a:t>Type of process </a:t>
            </a:r>
            <a:r>
              <a:rPr lang="en-US" altLang="de-DE" dirty="0"/>
              <a:t>(kiln type, </a:t>
            </a:r>
            <a:r>
              <a:rPr lang="en-US" altLang="de-DE" dirty="0" err="1"/>
              <a:t>precalciner</a:t>
            </a:r>
            <a:r>
              <a:rPr lang="en-US" altLang="de-DE" dirty="0"/>
              <a:t>, bypass installation,…)</a:t>
            </a:r>
          </a:p>
          <a:p>
            <a:pPr lvl="2"/>
            <a:r>
              <a:rPr lang="en-US" altLang="de-DE" dirty="0"/>
              <a:t>Potential limits on </a:t>
            </a:r>
            <a:r>
              <a:rPr lang="en-US" altLang="de-DE" b="1" dirty="0" err="1">
                <a:solidFill>
                  <a:schemeClr val="accent4"/>
                </a:solidFill>
              </a:rPr>
              <a:t>Cl</a:t>
            </a:r>
            <a:r>
              <a:rPr lang="en-US" altLang="de-DE" dirty="0"/>
              <a:t>, SO</a:t>
            </a:r>
            <a:r>
              <a:rPr lang="en-US" altLang="de-DE" baseline="-25000" dirty="0"/>
              <a:t>3</a:t>
            </a:r>
            <a:r>
              <a:rPr lang="en-US" altLang="de-DE" dirty="0"/>
              <a:t>, alkalis, </a:t>
            </a:r>
            <a:r>
              <a:rPr lang="en-US" altLang="de-DE" dirty="0">
                <a:solidFill>
                  <a:schemeClr val="accent4"/>
                </a:solidFill>
              </a:rPr>
              <a:t>moisture, NCV</a:t>
            </a:r>
            <a:r>
              <a:rPr lang="en-US" altLang="de-DE" dirty="0">
                <a:solidFill>
                  <a:schemeClr val="tx2"/>
                </a:solidFill>
              </a:rPr>
              <a:t>, </a:t>
            </a:r>
            <a:r>
              <a:rPr lang="en-US" altLang="de-DE" dirty="0" err="1"/>
              <a:t>granulometry</a:t>
            </a:r>
            <a:endParaRPr lang="en-US" altLang="de-DE" dirty="0"/>
          </a:p>
          <a:p>
            <a:pPr lvl="1"/>
            <a:endParaRPr lang="en-US" altLang="de-DE" dirty="0"/>
          </a:p>
          <a:p>
            <a:pPr lvl="1"/>
            <a:r>
              <a:rPr lang="en-US" altLang="de-DE" dirty="0"/>
              <a:t>Handling and storage facilities</a:t>
            </a:r>
          </a:p>
          <a:p>
            <a:pPr lvl="2"/>
            <a:r>
              <a:rPr lang="en-US" altLang="de-DE" dirty="0"/>
              <a:t>Potential limits on </a:t>
            </a:r>
            <a:r>
              <a:rPr lang="en-US" altLang="de-DE" dirty="0">
                <a:solidFill>
                  <a:schemeClr val="accent4"/>
                </a:solidFill>
              </a:rPr>
              <a:t>flashpoint, viscosity, </a:t>
            </a:r>
            <a:r>
              <a:rPr lang="en-US" altLang="de-DE" dirty="0" err="1">
                <a:solidFill>
                  <a:schemeClr val="accent4"/>
                </a:solidFill>
              </a:rPr>
              <a:t>granulometry</a:t>
            </a:r>
            <a:r>
              <a:rPr lang="en-US" altLang="de-DE" dirty="0">
                <a:solidFill>
                  <a:schemeClr val="accent4"/>
                </a:solidFill>
              </a:rPr>
              <a:t>, pH</a:t>
            </a:r>
          </a:p>
          <a:p>
            <a:pPr lvl="1"/>
            <a:endParaRPr lang="en-US" altLang="de-DE" dirty="0"/>
          </a:p>
          <a:p>
            <a:pPr lvl="1"/>
            <a:r>
              <a:rPr lang="en-US" altLang="de-DE" dirty="0"/>
              <a:t>Type of products (clinker, cement) and product quality</a:t>
            </a:r>
          </a:p>
          <a:p>
            <a:pPr lvl="2"/>
            <a:r>
              <a:rPr lang="en-US" altLang="de-DE" dirty="0"/>
              <a:t>Potential limits on </a:t>
            </a:r>
            <a:r>
              <a:rPr lang="en-US" altLang="de-DE" dirty="0">
                <a:solidFill>
                  <a:schemeClr val="accent4"/>
                </a:solidFill>
              </a:rPr>
              <a:t>ash content, ash composition </a:t>
            </a:r>
            <a:r>
              <a:rPr lang="en-US" altLang="de-DE" dirty="0"/>
              <a:t>(e.g. P</a:t>
            </a:r>
            <a:r>
              <a:rPr lang="en-US" altLang="de-DE" baseline="-25000" dirty="0"/>
              <a:t>2</a:t>
            </a:r>
            <a:r>
              <a:rPr lang="en-US" altLang="de-DE" dirty="0"/>
              <a:t>O</a:t>
            </a:r>
            <a:r>
              <a:rPr lang="en-US" altLang="de-DE" baseline="-25000" dirty="0"/>
              <a:t>5</a:t>
            </a:r>
            <a:r>
              <a:rPr lang="en-US" altLang="de-DE" dirty="0"/>
              <a:t>), alkalis, mineralogical composition</a:t>
            </a:r>
          </a:p>
        </p:txBody>
      </p:sp>
      <p:sp>
        <p:nvSpPr>
          <p:cNvPr id="20483" name="Title 3"/>
          <p:cNvSpPr txBox="1">
            <a:spLocks/>
          </p:cNvSpPr>
          <p:nvPr/>
        </p:nvSpPr>
        <p:spPr bwMode="auto">
          <a:xfrm>
            <a:off x="560388" y="115888"/>
            <a:ext cx="877411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7200" anchor="b"/>
          <a:lstStyle>
            <a:lvl1pPr>
              <a:spcBef>
                <a:spcPts val="575"/>
              </a:spcBef>
              <a:buClr>
                <a:srgbClr val="FF110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534988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  <a:defRPr sz="2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820738" indent="-284163">
              <a:spcBef>
                <a:spcPts val="475"/>
              </a:spcBef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111250" indent="-284163">
              <a:spcBef>
                <a:spcPts val="475"/>
              </a:spcBef>
              <a:buClr>
                <a:srgbClr val="FF1100"/>
              </a:buClr>
              <a:buSzPct val="60000"/>
              <a:buFont typeface="Symbol" pitchFamily="18" charset="2"/>
              <a:buChar char="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395413" indent="-284163">
              <a:spcBef>
                <a:spcPts val="475"/>
              </a:spcBef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1852613" indent="-284163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309813" indent="-284163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2767013" indent="-284163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224213" indent="-284163" eaLnBrk="0" fontAlgn="base" hangingPunct="0">
              <a:spcBef>
                <a:spcPts val="475"/>
              </a:spcBef>
              <a:spcAft>
                <a:spcPct val="0"/>
              </a:spcAft>
              <a:buClr>
                <a:srgbClr val="FF1100"/>
              </a:buClr>
              <a:buSzPct val="60000"/>
              <a:buFont typeface="Symbol" pitchFamily="18" charset="2"/>
              <a:buChar char="-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de-DE" sz="2000" b="1" dirty="0"/>
              <a:t>Besides legal </a:t>
            </a:r>
            <a:r>
              <a:rPr lang="en-US" altLang="de-DE" sz="2000" b="1" dirty="0" smtClean="0"/>
              <a:t>and LH requirements</a:t>
            </a:r>
            <a:r>
              <a:rPr lang="en-US" altLang="de-DE" sz="2000" b="1" dirty="0"/>
              <a:t>, plants need to define AFR acceptance criteria based on their specific operational limits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167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21BDD38-0920-46B1-A0C9-169A65315471}" type="slidenum">
              <a:rPr lang="en-US" sz="800"/>
              <a:pPr algn="r"/>
              <a:t>18</a:t>
            </a:fld>
            <a:endParaRPr lang="en-US" sz="800"/>
          </a:p>
        </p:txBody>
      </p:sp>
      <p:sp>
        <p:nvSpPr>
          <p:cNvPr id="26626" name="Content Placeholder 2"/>
          <p:cNvSpPr>
            <a:spLocks/>
          </p:cNvSpPr>
          <p:nvPr/>
        </p:nvSpPr>
        <p:spPr bwMode="auto">
          <a:xfrm>
            <a:off x="5529064" y="1352550"/>
            <a:ext cx="3816549" cy="286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Often statistical concepts such as </a:t>
            </a:r>
            <a:r>
              <a:rPr lang="en-US" sz="2000" b="1" dirty="0"/>
              <a:t>median</a:t>
            </a:r>
            <a:r>
              <a:rPr lang="en-US" sz="2000" dirty="0"/>
              <a:t>, or </a:t>
            </a:r>
            <a:r>
              <a:rPr lang="en-US" sz="2000" b="1" dirty="0"/>
              <a:t>percentiles </a:t>
            </a:r>
            <a:r>
              <a:rPr lang="en-US" sz="2000" dirty="0"/>
              <a:t>are used. This is to compensate for the </a:t>
            </a:r>
            <a:r>
              <a:rPr lang="en-US" sz="2000" b="1" dirty="0"/>
              <a:t>low precision</a:t>
            </a:r>
            <a:r>
              <a:rPr lang="en-US" sz="2000" dirty="0"/>
              <a:t>, that a single measurement may have.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Example: Trace element limits are defined as 80 percentile 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/>
              <a:t> </a:t>
            </a:r>
            <a:r>
              <a:rPr lang="en-US" sz="2000" dirty="0"/>
              <a:t>4 out of 5 samples need to be below the limit.</a:t>
            </a:r>
          </a:p>
        </p:txBody>
      </p:sp>
      <p:sp>
        <p:nvSpPr>
          <p:cNvPr id="26627" name="Title 3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Quality Agreements: Example Fluff</a:t>
            </a: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 rotWithShape="1">
          <a:blip r:embed="rId2"/>
          <a:srcRect t="1" r="3671" b="27039"/>
          <a:stretch/>
        </p:blipFill>
        <p:spPr bwMode="auto">
          <a:xfrm>
            <a:off x="534877" y="1196975"/>
            <a:ext cx="4681067" cy="40322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/>
          <a:srcRect t="73147"/>
          <a:stretch/>
        </p:blipFill>
        <p:spPr bwMode="auto">
          <a:xfrm>
            <a:off x="4693256" y="5051343"/>
            <a:ext cx="5016588" cy="15320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943BBEF-4799-4BBA-B112-7D786DDD9D35}" type="slidenum">
              <a:rPr lang="en-US" sz="800"/>
              <a:pPr algn="r"/>
              <a:t>19</a:t>
            </a:fld>
            <a:endParaRPr lang="en-US" sz="800"/>
          </a:p>
        </p:txBody>
      </p:sp>
      <p:sp>
        <p:nvSpPr>
          <p:cNvPr id="27650" name="Title 3"/>
          <p:cNvSpPr>
            <a:spLocks/>
          </p:cNvSpPr>
          <p:nvPr/>
        </p:nvSpPr>
        <p:spPr bwMode="auto">
          <a:xfrm>
            <a:off x="560388" y="3873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Non-normal distribution of heavy metals in wastes</a:t>
            </a: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966788"/>
            <a:ext cx="9174162" cy="55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Agenda: Key elements of an AFR quality control concept</a:t>
            </a:r>
          </a:p>
        </p:txBody>
      </p:sp>
      <p:sp>
        <p:nvSpPr>
          <p:cNvPr id="17410" name="TocEntry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512" y="2235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Clear </a:t>
            </a:r>
            <a:r>
              <a:rPr lang="en-US" sz="2200" dirty="0"/>
              <a:t>AFR/Waste specifications</a:t>
            </a:r>
          </a:p>
        </p:txBody>
      </p:sp>
      <p:cxnSp>
        <p:nvCxnSpPr>
          <p:cNvPr id="8" name="TocLine2"/>
          <p:cNvCxnSpPr/>
          <p:nvPr/>
        </p:nvCxnSpPr>
        <p:spPr>
          <a:xfrm>
            <a:off x="560512" y="2603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ocEntry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0512" y="26418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Documented AFR source qualification process</a:t>
            </a:r>
          </a:p>
        </p:txBody>
      </p:sp>
      <p:cxnSp>
        <p:nvCxnSpPr>
          <p:cNvPr id="10" name="TocLine3"/>
          <p:cNvCxnSpPr/>
          <p:nvPr/>
        </p:nvCxnSpPr>
        <p:spPr>
          <a:xfrm>
            <a:off x="560512" y="30101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TocEntry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0512" y="30482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Waste acceptance control on daily basis</a:t>
            </a:r>
          </a:p>
        </p:txBody>
      </p:sp>
      <p:cxnSp>
        <p:nvCxnSpPr>
          <p:cNvPr id="12" name="TocLine4"/>
          <p:cNvCxnSpPr/>
          <p:nvPr/>
        </p:nvCxnSpPr>
        <p:spPr>
          <a:xfrm>
            <a:off x="560512" y="34165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TocEntry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0512" y="34546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Adequate sampling/control plans</a:t>
            </a:r>
          </a:p>
        </p:txBody>
      </p:sp>
      <p:cxnSp>
        <p:nvCxnSpPr>
          <p:cNvPr id="14" name="TocLine5"/>
          <p:cNvCxnSpPr/>
          <p:nvPr/>
        </p:nvCxnSpPr>
        <p:spPr>
          <a:xfrm>
            <a:off x="560512" y="38229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TocEntry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0512" y="38610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Adequate sampling regime</a:t>
            </a:r>
          </a:p>
        </p:txBody>
      </p:sp>
      <p:cxnSp>
        <p:nvCxnSpPr>
          <p:cNvPr id="16" name="TocLine6"/>
          <p:cNvCxnSpPr/>
          <p:nvPr/>
        </p:nvCxnSpPr>
        <p:spPr>
          <a:xfrm>
            <a:off x="560512" y="42293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0" name="TocEntry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0512" y="4267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Laboratory facilities and equipment</a:t>
            </a:r>
          </a:p>
        </p:txBody>
      </p:sp>
      <p:cxnSp>
        <p:nvCxnSpPr>
          <p:cNvPr id="18" name="TocLine7"/>
          <p:cNvCxnSpPr/>
          <p:nvPr/>
        </p:nvCxnSpPr>
        <p:spPr>
          <a:xfrm>
            <a:off x="560512" y="4635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19B38F1-0DB6-4B32-955D-E777116BB22D}" type="slidenum">
              <a:rPr lang="en-US" sz="800"/>
              <a:pPr algn="r"/>
              <a:t>2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EB41664-CFEC-49FE-B888-BA1148604A2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9" name="TocEntry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0636" y="1863303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b="1" dirty="0" smtClean="0"/>
              <a:t>AFR Quality Management </a:t>
            </a:r>
            <a:endParaRPr lang="en-US" sz="2200" b="1" dirty="0"/>
          </a:p>
        </p:txBody>
      </p:sp>
      <p:cxnSp>
        <p:nvCxnSpPr>
          <p:cNvPr id="20" name="TocLine2"/>
          <p:cNvCxnSpPr/>
          <p:nvPr/>
        </p:nvCxnSpPr>
        <p:spPr>
          <a:xfrm>
            <a:off x="560636" y="2223343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Agenda: Key elements of an AFR quality control concept</a:t>
            </a:r>
          </a:p>
        </p:txBody>
      </p:sp>
      <p:sp>
        <p:nvSpPr>
          <p:cNvPr id="17410" name="TocEntry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512" y="2235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Clear </a:t>
            </a:r>
            <a:r>
              <a:rPr lang="en-US" sz="2200" dirty="0"/>
              <a:t>AFR/Waste specifications</a:t>
            </a:r>
          </a:p>
        </p:txBody>
      </p:sp>
      <p:cxnSp>
        <p:nvCxnSpPr>
          <p:cNvPr id="8" name="TocLine2"/>
          <p:cNvCxnSpPr/>
          <p:nvPr/>
        </p:nvCxnSpPr>
        <p:spPr>
          <a:xfrm>
            <a:off x="560512" y="2603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ocEntry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0512" y="26418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b="1" dirty="0"/>
              <a:t>Documented AFR source qualification process</a:t>
            </a:r>
          </a:p>
        </p:txBody>
      </p:sp>
      <p:cxnSp>
        <p:nvCxnSpPr>
          <p:cNvPr id="10" name="TocLine3"/>
          <p:cNvCxnSpPr/>
          <p:nvPr/>
        </p:nvCxnSpPr>
        <p:spPr>
          <a:xfrm>
            <a:off x="560512" y="30101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TocEntry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0512" y="30482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Waste acceptance control on daily basis</a:t>
            </a:r>
          </a:p>
        </p:txBody>
      </p:sp>
      <p:cxnSp>
        <p:nvCxnSpPr>
          <p:cNvPr id="12" name="TocLine4"/>
          <p:cNvCxnSpPr/>
          <p:nvPr/>
        </p:nvCxnSpPr>
        <p:spPr>
          <a:xfrm>
            <a:off x="560512" y="34165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TocEntry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0512" y="34546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Adequate sampling/control plans</a:t>
            </a:r>
          </a:p>
        </p:txBody>
      </p:sp>
      <p:cxnSp>
        <p:nvCxnSpPr>
          <p:cNvPr id="14" name="TocLine5"/>
          <p:cNvCxnSpPr/>
          <p:nvPr/>
        </p:nvCxnSpPr>
        <p:spPr>
          <a:xfrm>
            <a:off x="560512" y="38229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TocEntry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0512" y="38610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Adequate sampling regime</a:t>
            </a:r>
          </a:p>
        </p:txBody>
      </p:sp>
      <p:cxnSp>
        <p:nvCxnSpPr>
          <p:cNvPr id="16" name="TocLine6"/>
          <p:cNvCxnSpPr/>
          <p:nvPr/>
        </p:nvCxnSpPr>
        <p:spPr>
          <a:xfrm>
            <a:off x="560512" y="42293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0" name="TocEntry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0512" y="4267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Laboratory facilities and equipment</a:t>
            </a:r>
          </a:p>
        </p:txBody>
      </p:sp>
      <p:cxnSp>
        <p:nvCxnSpPr>
          <p:cNvPr id="18" name="TocLine7"/>
          <p:cNvCxnSpPr/>
          <p:nvPr/>
        </p:nvCxnSpPr>
        <p:spPr>
          <a:xfrm>
            <a:off x="560512" y="4635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19B38F1-0DB6-4B32-955D-E777116BB22D}" type="slidenum">
              <a:rPr lang="en-US" sz="800"/>
              <a:pPr algn="r"/>
              <a:t>20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EB41664-CFEC-49FE-B888-BA1148604A2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9" name="TocEntry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0636" y="1863303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AFR Quality Management </a:t>
            </a:r>
            <a:endParaRPr lang="en-US" sz="2200" dirty="0"/>
          </a:p>
        </p:txBody>
      </p:sp>
      <p:cxnSp>
        <p:nvCxnSpPr>
          <p:cNvPr id="20" name="TocLine2"/>
          <p:cNvCxnSpPr/>
          <p:nvPr/>
        </p:nvCxnSpPr>
        <p:spPr>
          <a:xfrm>
            <a:off x="560636" y="2223343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ACE2024-408A-4162-841E-517A038F3A25}" type="slidenum">
              <a:rPr lang="en-US" sz="800"/>
              <a:pPr algn="r"/>
              <a:t>21</a:t>
            </a:fld>
            <a:endParaRPr lang="en-US" sz="800"/>
          </a:p>
        </p:txBody>
      </p:sp>
      <p:sp>
        <p:nvSpPr>
          <p:cNvPr id="29698" name="Content Placeholder 2"/>
          <p:cNvSpPr>
            <a:spLocks/>
          </p:cNvSpPr>
          <p:nvPr/>
        </p:nvSpPr>
        <p:spPr bwMode="auto">
          <a:xfrm>
            <a:off x="538089" y="1220229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533400" indent="-533400">
              <a:lnSpc>
                <a:spcPct val="125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Several steps:</a:t>
            </a:r>
          </a:p>
          <a:p>
            <a:pPr marL="1028700" lvl="1" indent="-495300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1600" dirty="0"/>
              <a:t>Identification of customers/materials by commercial department</a:t>
            </a:r>
          </a:p>
          <a:p>
            <a:pPr marL="1028700" lvl="1" indent="-495300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1600" dirty="0"/>
              <a:t>Evaluation of existing information (process type, characteristics, </a:t>
            </a:r>
            <a:r>
              <a:rPr lang="en-US" sz="1600" dirty="0" smtClean="0"/>
              <a:t>etc.)</a:t>
            </a:r>
            <a:endParaRPr lang="en-US" sz="1600" dirty="0"/>
          </a:p>
          <a:p>
            <a:pPr marL="1028700" lvl="1" indent="-495300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1600" dirty="0"/>
              <a:t>Full scale testing of a representative sample</a:t>
            </a:r>
          </a:p>
          <a:p>
            <a:pPr marL="1028700" lvl="1" indent="-495300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1600" dirty="0"/>
              <a:t>Negotiation  </a:t>
            </a:r>
          </a:p>
          <a:p>
            <a:pPr marL="1028700" lvl="1" indent="-495300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1600" dirty="0"/>
              <a:t>Approval by all involved parties</a:t>
            </a:r>
          </a:p>
          <a:p>
            <a:pPr marL="1028700" lvl="1" indent="-495300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AutoNum type="arabicPeriod"/>
            </a:pPr>
            <a:r>
              <a:rPr lang="en-US" sz="1600" dirty="0"/>
              <a:t>Commercial Agreement</a:t>
            </a:r>
          </a:p>
          <a:p>
            <a:pPr marL="533400" indent="-533400">
              <a:lnSpc>
                <a:spcPct val="125000"/>
              </a:lnSpc>
              <a:spcBef>
                <a:spcPts val="1200"/>
              </a:spcBef>
              <a:buClr>
                <a:schemeClr val="accent1"/>
              </a:buClr>
              <a:buFontTx/>
              <a:buChar char="•"/>
            </a:pPr>
            <a:r>
              <a:rPr lang="en-US" dirty="0"/>
              <a:t>Several “players”</a:t>
            </a:r>
          </a:p>
          <a:p>
            <a:pPr marL="1028700" lvl="1" indent="-495300">
              <a:lnSpc>
                <a:spcPct val="125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Commercial Department</a:t>
            </a:r>
          </a:p>
          <a:p>
            <a:pPr marL="1028700" lvl="1" indent="-495300">
              <a:lnSpc>
                <a:spcPct val="125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Quality, Environmental, Safety Department	</a:t>
            </a:r>
          </a:p>
          <a:p>
            <a:pPr marL="1028700" lvl="1" indent="-495300">
              <a:lnSpc>
                <a:spcPct val="125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Production Department</a:t>
            </a:r>
          </a:p>
          <a:p>
            <a:pPr marL="1028700" lvl="1" indent="-495300">
              <a:lnSpc>
                <a:spcPct val="125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1600" dirty="0"/>
              <a:t>Laboratory (also </a:t>
            </a:r>
            <a:r>
              <a:rPr lang="de-CH" sz="1600" dirty="0" err="1"/>
              <a:t>external</a:t>
            </a:r>
            <a:r>
              <a:rPr lang="de-CH" sz="1600" dirty="0"/>
              <a:t>)</a:t>
            </a:r>
            <a:endParaRPr lang="en-US" sz="1600" dirty="0"/>
          </a:p>
          <a:p>
            <a:pPr marL="533400" indent="-53340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29699" name="Title 3"/>
          <p:cNvSpPr>
            <a:spLocks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Waste source qualification procedure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60388" y="1123950"/>
            <a:ext cx="8785225" cy="5113338"/>
          </a:xfrm>
          <a:prstGeom prst="rect">
            <a:avLst/>
          </a:prstGeom>
        </p:spPr>
        <p:txBody>
          <a:bodyPr/>
          <a:lstStyle/>
          <a:p>
            <a:r>
              <a:rPr lang="en-US" altLang="de-DE" sz="2200" dirty="0" smtClean="0"/>
              <a:t>Demand maximum of information from supplier on</a:t>
            </a:r>
          </a:p>
          <a:p>
            <a:pPr lvl="1"/>
            <a:r>
              <a:rPr lang="en-US" altLang="de-DE" dirty="0" smtClean="0">
                <a:solidFill>
                  <a:schemeClr val="accent4"/>
                </a:solidFill>
              </a:rPr>
              <a:t>Process</a:t>
            </a:r>
            <a:r>
              <a:rPr lang="en-US" altLang="de-DE" dirty="0" smtClean="0">
                <a:solidFill>
                  <a:schemeClr val="tx2"/>
                </a:solidFill>
              </a:rPr>
              <a:t> </a:t>
            </a:r>
            <a:r>
              <a:rPr lang="en-US" altLang="de-DE" dirty="0" smtClean="0"/>
              <a:t>characteristics</a:t>
            </a:r>
          </a:p>
          <a:p>
            <a:pPr lvl="1"/>
            <a:r>
              <a:rPr lang="en-US" altLang="de-DE" dirty="0" smtClean="0"/>
              <a:t>Candidate </a:t>
            </a:r>
            <a:r>
              <a:rPr lang="en-US" altLang="de-DE" dirty="0" smtClean="0">
                <a:solidFill>
                  <a:schemeClr val="accent4"/>
                </a:solidFill>
              </a:rPr>
              <a:t>waste properties</a:t>
            </a:r>
          </a:p>
          <a:p>
            <a:pPr lvl="1"/>
            <a:r>
              <a:rPr lang="de-CH" altLang="de-DE" dirty="0" err="1" smtClean="0">
                <a:solidFill>
                  <a:schemeClr val="accent4"/>
                </a:solidFill>
              </a:rPr>
              <a:t>Visit</a:t>
            </a:r>
            <a:r>
              <a:rPr lang="de-CH" altLang="de-DE" dirty="0" smtClean="0">
                <a:solidFill>
                  <a:schemeClr val="accent4"/>
                </a:solidFill>
              </a:rPr>
              <a:t> </a:t>
            </a:r>
            <a:r>
              <a:rPr lang="de-CH" altLang="de-DE" dirty="0" err="1" smtClean="0">
                <a:solidFill>
                  <a:schemeClr val="accent4"/>
                </a:solidFill>
              </a:rPr>
              <a:t>installations</a:t>
            </a:r>
            <a:r>
              <a:rPr lang="de-CH" altLang="de-DE" dirty="0" smtClean="0">
                <a:solidFill>
                  <a:schemeClr val="accent4"/>
                </a:solidFill>
              </a:rPr>
              <a:t> </a:t>
            </a:r>
            <a:r>
              <a:rPr lang="de-CH" altLang="de-DE" dirty="0" err="1" smtClean="0"/>
              <a:t>and</a:t>
            </a:r>
            <a:r>
              <a:rPr lang="de-CH" altLang="de-DE" dirty="0" smtClean="0"/>
              <a:t> </a:t>
            </a:r>
            <a:r>
              <a:rPr lang="de-CH" altLang="de-DE" dirty="0" err="1" smtClean="0">
                <a:solidFill>
                  <a:schemeClr val="accent4"/>
                </a:solidFill>
              </a:rPr>
              <a:t>take</a:t>
            </a:r>
            <a:r>
              <a:rPr lang="de-CH" altLang="de-DE" dirty="0" smtClean="0">
                <a:solidFill>
                  <a:schemeClr val="accent4"/>
                </a:solidFill>
              </a:rPr>
              <a:t> </a:t>
            </a:r>
            <a:r>
              <a:rPr lang="de-CH" altLang="de-DE" dirty="0" err="1" smtClean="0">
                <a:solidFill>
                  <a:schemeClr val="accent4"/>
                </a:solidFill>
              </a:rPr>
              <a:t>samples</a:t>
            </a:r>
            <a:r>
              <a:rPr lang="de-CH" altLang="de-DE" dirty="0" smtClean="0">
                <a:solidFill>
                  <a:schemeClr val="accent4"/>
                </a:solidFill>
              </a:rPr>
              <a:t> </a:t>
            </a:r>
            <a:r>
              <a:rPr lang="de-CH" altLang="de-DE" dirty="0" err="1" smtClean="0"/>
              <a:t>yourself</a:t>
            </a:r>
            <a:endParaRPr lang="en-US" altLang="de-DE" dirty="0" smtClean="0"/>
          </a:p>
          <a:p>
            <a:r>
              <a:rPr lang="en-US" altLang="de-DE" sz="2200" dirty="0" smtClean="0"/>
              <a:t>Do not accept waste based on </a:t>
            </a:r>
            <a:r>
              <a:rPr lang="en-US" altLang="de-DE" sz="2200" dirty="0" smtClean="0">
                <a:solidFill>
                  <a:schemeClr val="accent4"/>
                </a:solidFill>
              </a:rPr>
              <a:t>insufficient</a:t>
            </a:r>
            <a:r>
              <a:rPr lang="en-US" altLang="de-DE" sz="2200" dirty="0" smtClean="0"/>
              <a:t>, unsatisfactory or claimed but not received </a:t>
            </a:r>
            <a:r>
              <a:rPr lang="en-US" altLang="de-DE" sz="2200" dirty="0" smtClean="0">
                <a:solidFill>
                  <a:schemeClr val="accent4"/>
                </a:solidFill>
              </a:rPr>
              <a:t>information</a:t>
            </a:r>
          </a:p>
          <a:p>
            <a:r>
              <a:rPr lang="en-US" altLang="de-DE" sz="2200" dirty="0" smtClean="0"/>
              <a:t>Create a comprehensive </a:t>
            </a:r>
            <a:r>
              <a:rPr lang="en-US" altLang="de-DE" sz="2200" dirty="0" smtClean="0">
                <a:solidFill>
                  <a:schemeClr val="accent4"/>
                </a:solidFill>
              </a:rPr>
              <a:t>“master file” </a:t>
            </a:r>
            <a:r>
              <a:rPr lang="en-US" altLang="de-DE" sz="2200" dirty="0" smtClean="0"/>
              <a:t>of the candidate AFR</a:t>
            </a:r>
          </a:p>
          <a:p>
            <a:r>
              <a:rPr lang="en-US" altLang="de-DE" sz="2200" dirty="0" smtClean="0">
                <a:solidFill>
                  <a:schemeClr val="accent4"/>
                </a:solidFill>
              </a:rPr>
              <a:t>Communication</a:t>
            </a:r>
            <a:r>
              <a:rPr lang="en-US" altLang="de-DE" sz="2200" dirty="0" smtClean="0">
                <a:solidFill>
                  <a:schemeClr val="tx2"/>
                </a:solidFill>
              </a:rPr>
              <a:t>:</a:t>
            </a:r>
            <a:r>
              <a:rPr lang="en-US" altLang="de-DE" sz="2200" dirty="0" smtClean="0"/>
              <a:t> Discuss with company experts (technical manager, H&amp;S manager, commercial dept. etc.)</a:t>
            </a:r>
          </a:p>
          <a:p>
            <a:r>
              <a:rPr lang="en-US" altLang="de-DE" sz="2200" dirty="0" smtClean="0"/>
              <a:t>Establish a good </a:t>
            </a:r>
            <a:r>
              <a:rPr lang="en-US" altLang="de-DE" sz="2200" dirty="0" smtClean="0">
                <a:solidFill>
                  <a:schemeClr val="accent4"/>
                </a:solidFill>
              </a:rPr>
              <a:t>supply contract </a:t>
            </a:r>
            <a:r>
              <a:rPr lang="en-US" altLang="de-DE" sz="2200" dirty="0" smtClean="0"/>
              <a:t>(volumes, quality, prices)</a:t>
            </a:r>
          </a:p>
          <a:p>
            <a:endParaRPr lang="en-US" altLang="de-DE" dirty="0" smtClean="0"/>
          </a:p>
        </p:txBody>
      </p:sp>
      <p:sp>
        <p:nvSpPr>
          <p:cNvPr id="2355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Key factors to avoid negative surprises are captured in the </a:t>
            </a:r>
            <a:br>
              <a:rPr lang="en-US" altLang="de-DE" smtClean="0"/>
            </a:br>
            <a:r>
              <a:rPr lang="en-US" altLang="de-DE" smtClean="0"/>
              <a:t>Waste source qualification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81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2263142-75D2-4AB0-B71E-75FC5340D565}" type="slidenum">
              <a:rPr lang="en-US" sz="800"/>
              <a:pPr algn="r"/>
              <a:t>23</a:t>
            </a:fld>
            <a:endParaRPr lang="en-US" sz="800"/>
          </a:p>
        </p:txBody>
      </p:sp>
      <p:sp>
        <p:nvSpPr>
          <p:cNvPr id="31746" name="Content Placeholder 2"/>
          <p:cNvSpPr>
            <a:spLocks/>
          </p:cNvSpPr>
          <p:nvPr/>
        </p:nvSpPr>
        <p:spPr bwMode="auto">
          <a:xfrm>
            <a:off x="560388" y="13414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The Master file should contain information </a:t>
            </a:r>
            <a:r>
              <a:rPr lang="en-GB" sz="2000" dirty="0" smtClean="0"/>
              <a:t>on</a:t>
            </a:r>
            <a:endParaRPr lang="en-GB" sz="2000" dirty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b="1" dirty="0"/>
              <a:t>General data</a:t>
            </a:r>
            <a:r>
              <a:rPr lang="en-GB" dirty="0"/>
              <a:t>: Designation of waste, source, volumes, availability, macroscopic properties and composition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b="1" dirty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b="1" dirty="0"/>
              <a:t>Chemical and physical properties</a:t>
            </a:r>
            <a:r>
              <a:rPr lang="en-GB" dirty="0"/>
              <a:t>: Chemical composition, flash point, viscosity, </a:t>
            </a:r>
            <a:r>
              <a:rPr lang="en-GB" dirty="0" err="1"/>
              <a:t>granulometry</a:t>
            </a:r>
            <a:r>
              <a:rPr lang="en-GB" dirty="0"/>
              <a:t>, etc.</a:t>
            </a:r>
            <a:endParaRPr lang="en-GB" b="1" dirty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b="1" dirty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b="1" dirty="0" smtClean="0"/>
              <a:t>H&amp;S </a:t>
            </a:r>
            <a:r>
              <a:rPr lang="en-GB" b="1" dirty="0"/>
              <a:t>Information</a:t>
            </a:r>
            <a:r>
              <a:rPr lang="en-GB" dirty="0"/>
              <a:t>: Required protection, first aid, etc.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b="1" dirty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b="1" dirty="0"/>
              <a:t>Handling and application</a:t>
            </a:r>
            <a:r>
              <a:rPr lang="en-GB" dirty="0"/>
              <a:t>: </a:t>
            </a:r>
            <a:r>
              <a:rPr lang="en-GB" dirty="0" smtClean="0"/>
              <a:t>Pre-treatment</a:t>
            </a:r>
            <a:r>
              <a:rPr lang="en-GB" dirty="0"/>
              <a:t>, storage, extraction, feeding point, etc.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31747" name="Title 3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AFR Waste Qualification Master File (QMF)</a:t>
            </a:r>
            <a:endParaRPr lang="en-US" sz="2400" b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Agenda: Key elements of an AFR quality control concept</a:t>
            </a:r>
          </a:p>
        </p:txBody>
      </p:sp>
      <p:sp>
        <p:nvSpPr>
          <p:cNvPr id="17410" name="TocEntry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512" y="2235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Clear </a:t>
            </a:r>
            <a:r>
              <a:rPr lang="en-US" sz="2200" dirty="0"/>
              <a:t>AFR/Waste specifications</a:t>
            </a:r>
          </a:p>
        </p:txBody>
      </p:sp>
      <p:cxnSp>
        <p:nvCxnSpPr>
          <p:cNvPr id="8" name="TocLine2"/>
          <p:cNvCxnSpPr/>
          <p:nvPr/>
        </p:nvCxnSpPr>
        <p:spPr>
          <a:xfrm>
            <a:off x="560512" y="2603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ocEntry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0512" y="26418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Documented AFR source qualification process</a:t>
            </a:r>
          </a:p>
        </p:txBody>
      </p:sp>
      <p:cxnSp>
        <p:nvCxnSpPr>
          <p:cNvPr id="10" name="TocLine3"/>
          <p:cNvCxnSpPr/>
          <p:nvPr/>
        </p:nvCxnSpPr>
        <p:spPr>
          <a:xfrm>
            <a:off x="560512" y="30101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TocEntry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0512" y="30482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b="1" dirty="0"/>
              <a:t>Waste acceptance control on daily basis</a:t>
            </a:r>
          </a:p>
        </p:txBody>
      </p:sp>
      <p:cxnSp>
        <p:nvCxnSpPr>
          <p:cNvPr id="12" name="TocLine4"/>
          <p:cNvCxnSpPr/>
          <p:nvPr/>
        </p:nvCxnSpPr>
        <p:spPr>
          <a:xfrm>
            <a:off x="560512" y="34165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TocEntry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0512" y="34546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Adequate sampling/control plans</a:t>
            </a:r>
          </a:p>
        </p:txBody>
      </p:sp>
      <p:cxnSp>
        <p:nvCxnSpPr>
          <p:cNvPr id="14" name="TocLine5"/>
          <p:cNvCxnSpPr/>
          <p:nvPr/>
        </p:nvCxnSpPr>
        <p:spPr>
          <a:xfrm>
            <a:off x="560512" y="38229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TocEntry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0512" y="38610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Adequate sampling regime</a:t>
            </a:r>
          </a:p>
        </p:txBody>
      </p:sp>
      <p:cxnSp>
        <p:nvCxnSpPr>
          <p:cNvPr id="16" name="TocLine6"/>
          <p:cNvCxnSpPr/>
          <p:nvPr/>
        </p:nvCxnSpPr>
        <p:spPr>
          <a:xfrm>
            <a:off x="560512" y="42293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0" name="TocEntry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0512" y="4267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Laboratory facilities and equipment</a:t>
            </a:r>
          </a:p>
        </p:txBody>
      </p:sp>
      <p:cxnSp>
        <p:nvCxnSpPr>
          <p:cNvPr id="18" name="TocLine7"/>
          <p:cNvCxnSpPr/>
          <p:nvPr/>
        </p:nvCxnSpPr>
        <p:spPr>
          <a:xfrm>
            <a:off x="560512" y="4635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19B38F1-0DB6-4B32-955D-E777116BB22D}" type="slidenum">
              <a:rPr lang="en-US" sz="800"/>
              <a:pPr algn="r"/>
              <a:t>24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EB41664-CFEC-49FE-B888-BA1148604A2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19" name="TocEntry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0636" y="1863303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AFR Quality Management </a:t>
            </a:r>
            <a:endParaRPr lang="en-US" sz="2200" dirty="0"/>
          </a:p>
        </p:txBody>
      </p:sp>
      <p:cxnSp>
        <p:nvCxnSpPr>
          <p:cNvPr id="20" name="TocLine2"/>
          <p:cNvCxnSpPr/>
          <p:nvPr/>
        </p:nvCxnSpPr>
        <p:spPr>
          <a:xfrm>
            <a:off x="560636" y="2223343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4"/>
          <p:cNvSpPr>
            <a:spLocks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AFR acceptance concept: The daily business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182688"/>
            <a:ext cx="9191625" cy="515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8"/>
          <p:cNvSpPr>
            <a:spLocks noChangeArrowheads="1"/>
          </p:cNvSpPr>
          <p:nvPr/>
        </p:nvSpPr>
        <p:spPr bwMode="auto">
          <a:xfrm>
            <a:off x="355600" y="1166813"/>
            <a:ext cx="4176713" cy="5113337"/>
          </a:xfrm>
          <a:prstGeom prst="rect">
            <a:avLst/>
          </a:prstGeom>
          <a:solidFill>
            <a:schemeClr val="bg2">
              <a:alpha val="50195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46800" tIns="46800" rIns="46800" bIns="46800" anchor="ctr"/>
          <a:lstStyle/>
          <a:p>
            <a:endParaRPr lang="de-CH"/>
          </a:p>
        </p:txBody>
      </p:sp>
      <p:sp>
        <p:nvSpPr>
          <p:cNvPr id="33796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EC4C682-1DF4-490D-A92D-A31196C2863C}" type="slidenum">
              <a:rPr lang="en-US" sz="800"/>
              <a:pPr algn="r"/>
              <a:t>25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Content Placeholder 2"/>
          <p:cNvSpPr>
            <a:spLocks/>
          </p:cNvSpPr>
          <p:nvPr/>
        </p:nvSpPr>
        <p:spPr bwMode="auto">
          <a:xfrm>
            <a:off x="560388" y="14097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Take decision for AFR shipment acceptance or </a:t>
            </a:r>
            <a:r>
              <a:rPr lang="en-US" sz="2000" dirty="0" smtClean="0"/>
              <a:t>rejection</a:t>
            </a: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Verify that delivered material meets operating and permit specifications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Ensure compliance with internal </a:t>
            </a:r>
            <a:r>
              <a:rPr lang="en-US" sz="2000" dirty="0" smtClean="0"/>
              <a:t>H&amp;S </a:t>
            </a:r>
            <a:r>
              <a:rPr lang="en-US" sz="2000" dirty="0"/>
              <a:t>requirements (workers and equipment safety)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Keep records for future inquiries, allegations, liabilities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Establish service fees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34818" name="Title 3"/>
          <p:cNvSpPr>
            <a:spLocks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/>
              <a:t>AFR/Waste Acceptance Control: </a:t>
            </a:r>
            <a:r>
              <a:rPr lang="en-US" sz="2400" b="1" dirty="0" smtClean="0"/>
              <a:t>Objectives</a:t>
            </a:r>
            <a:endParaRPr lang="en-US" sz="2400" b="1" dirty="0"/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488950" y="1338263"/>
            <a:ext cx="8856663" cy="504825"/>
          </a:xfrm>
          <a:prstGeom prst="rect">
            <a:avLst/>
          </a:prstGeom>
          <a:noFill/>
          <a:ln w="28575">
            <a:solidFill>
              <a:srgbClr val="E6280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D715974-ED16-466D-889B-23B8CFCE77C6}" type="slidenum">
              <a:rPr lang="en-US" sz="800"/>
              <a:pPr algn="r"/>
              <a:t>26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Agenda: Key elements of an AFR quality control concept</a:t>
            </a:r>
          </a:p>
        </p:txBody>
      </p:sp>
      <p:sp>
        <p:nvSpPr>
          <p:cNvPr id="17410" name="TocEntry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512" y="2235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Clear </a:t>
            </a:r>
            <a:r>
              <a:rPr lang="en-US" sz="2200" dirty="0"/>
              <a:t>AFR/Waste specifications</a:t>
            </a:r>
          </a:p>
        </p:txBody>
      </p:sp>
      <p:cxnSp>
        <p:nvCxnSpPr>
          <p:cNvPr id="8" name="TocLine2"/>
          <p:cNvCxnSpPr/>
          <p:nvPr/>
        </p:nvCxnSpPr>
        <p:spPr>
          <a:xfrm>
            <a:off x="560512" y="2603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ocEntry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0512" y="26418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Documented AFR source qualification process</a:t>
            </a:r>
          </a:p>
        </p:txBody>
      </p:sp>
      <p:cxnSp>
        <p:nvCxnSpPr>
          <p:cNvPr id="10" name="TocLine3"/>
          <p:cNvCxnSpPr/>
          <p:nvPr/>
        </p:nvCxnSpPr>
        <p:spPr>
          <a:xfrm>
            <a:off x="560512" y="30101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TocEntry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0512" y="30482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Waste acceptance control on daily basis</a:t>
            </a:r>
          </a:p>
        </p:txBody>
      </p:sp>
      <p:cxnSp>
        <p:nvCxnSpPr>
          <p:cNvPr id="12" name="TocLine4"/>
          <p:cNvCxnSpPr/>
          <p:nvPr/>
        </p:nvCxnSpPr>
        <p:spPr>
          <a:xfrm>
            <a:off x="560512" y="34165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TocEntry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0512" y="34546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b="1" dirty="0"/>
              <a:t>Adequate sampling/control plans</a:t>
            </a:r>
          </a:p>
        </p:txBody>
      </p:sp>
      <p:cxnSp>
        <p:nvCxnSpPr>
          <p:cNvPr id="14" name="TocLine5"/>
          <p:cNvCxnSpPr/>
          <p:nvPr/>
        </p:nvCxnSpPr>
        <p:spPr>
          <a:xfrm>
            <a:off x="560512" y="38229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TocEntry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0512" y="38610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Adequate sampling regime</a:t>
            </a:r>
          </a:p>
        </p:txBody>
      </p:sp>
      <p:cxnSp>
        <p:nvCxnSpPr>
          <p:cNvPr id="16" name="TocLine6"/>
          <p:cNvCxnSpPr/>
          <p:nvPr/>
        </p:nvCxnSpPr>
        <p:spPr>
          <a:xfrm>
            <a:off x="560512" y="42293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0" name="TocEntry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0512" y="4267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Laboratory facilities and equipment</a:t>
            </a:r>
          </a:p>
        </p:txBody>
      </p:sp>
      <p:cxnSp>
        <p:nvCxnSpPr>
          <p:cNvPr id="18" name="TocLine7"/>
          <p:cNvCxnSpPr/>
          <p:nvPr/>
        </p:nvCxnSpPr>
        <p:spPr>
          <a:xfrm>
            <a:off x="560512" y="4635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2" name="Slide Number Placeholder 19"/>
          <p:cNvSpPr txBox="1">
            <a:spLocks noGrp="1"/>
          </p:cNvSpPr>
          <p:nvPr/>
        </p:nvSpPr>
        <p:spPr bwMode="auto">
          <a:xfrm>
            <a:off x="9129713" y="6826250"/>
            <a:ext cx="2159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" rIns="0" bIns="0"/>
          <a:lstStyle/>
          <a:p>
            <a:pPr algn="r"/>
            <a:fld id="{9EBDA8DD-5239-40A8-9AEC-D91071B13A49}" type="slidenum">
              <a:rPr lang="en-US" sz="1000" b="1"/>
              <a:pPr algn="r"/>
              <a:t>27</a:t>
            </a:fld>
            <a:endParaRPr lang="en-US" sz="1000" b="1"/>
          </a:p>
        </p:txBody>
      </p:sp>
      <p:sp>
        <p:nvSpPr>
          <p:cNvPr id="174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19B38F1-0DB6-4B32-955D-E777116BB22D}" type="slidenum">
              <a:rPr lang="en-US" sz="800"/>
              <a:pPr algn="r"/>
              <a:t>27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EB41664-CFEC-49FE-B888-BA1148604A2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9" name="TocEntry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0636" y="1863303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AFR Quality Management </a:t>
            </a:r>
            <a:endParaRPr lang="en-US" sz="2200" dirty="0"/>
          </a:p>
        </p:txBody>
      </p:sp>
      <p:cxnSp>
        <p:nvCxnSpPr>
          <p:cNvPr id="20" name="TocLine2"/>
          <p:cNvCxnSpPr/>
          <p:nvPr/>
        </p:nvCxnSpPr>
        <p:spPr>
          <a:xfrm>
            <a:off x="560636" y="2223343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41740707"/>
              </p:ext>
            </p:extLst>
          </p:nvPr>
        </p:nvGraphicFramePr>
        <p:xfrm>
          <a:off x="590550" y="1257300"/>
          <a:ext cx="8264525" cy="5103686"/>
        </p:xfrm>
        <a:graphic>
          <a:graphicData uri="http://schemas.openxmlformats.org/drawingml/2006/table">
            <a:tbl>
              <a:tblPr/>
              <a:tblGrid>
                <a:gridCol w="3319463"/>
                <a:gridCol w="4945062"/>
              </a:tblGrid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Objectives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Measures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412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Ensure conformity with legal / permitting requirements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Fingerprint testing (critical properties) on reception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Weekly / monthly testing on composite samples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Adoption of official guidelines for sampling, where appropriate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1131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Ensure conformity with process requirements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Fingerprint testing on reception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Daily testing of key parameters in processed AFR (H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O, flash point, CV, ash, Cl, S)</a:t>
                      </a:r>
                    </a:p>
                    <a:p>
                      <a:pPr marL="190500" marR="0" lvl="0" indent="-1905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2143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Avoid multiple sampling and testing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Establish relationship between AFR producer and user. 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Agree on control plan at producer and user.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Make use of:</a:t>
                      </a:r>
                    </a:p>
                    <a:p>
                      <a:pPr marL="3810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certification</a:t>
                      </a:r>
                    </a:p>
                    <a:p>
                      <a:pPr marL="3810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 mutual visits / audits</a:t>
                      </a:r>
                    </a:p>
                    <a:p>
                      <a:pPr marL="3810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 accompanying delivery documents</a:t>
                      </a:r>
                    </a:p>
                    <a:p>
                      <a:pPr marL="190500" marR="0" lvl="0" indent="-1905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</a:tbl>
          </a:graphicData>
        </a:graphic>
      </p:graphicFrame>
      <p:sp>
        <p:nvSpPr>
          <p:cNvPr id="36882" name="Title 3"/>
          <p:cNvSpPr>
            <a:spLocks/>
          </p:cNvSpPr>
          <p:nvPr/>
        </p:nvSpPr>
        <p:spPr bwMode="auto">
          <a:xfrm>
            <a:off x="504825" y="36036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Establishing meaningful control plans (1)</a:t>
            </a:r>
          </a:p>
        </p:txBody>
      </p:sp>
      <p:sp>
        <p:nvSpPr>
          <p:cNvPr id="3688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24C35D1-C15B-42C8-834F-68918A6C32CB}" type="slidenum">
              <a:rPr lang="en-US" sz="800"/>
              <a:pPr algn="r"/>
              <a:t>28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80621217"/>
              </p:ext>
            </p:extLst>
          </p:nvPr>
        </p:nvGraphicFramePr>
        <p:xfrm>
          <a:off x="561975" y="1368425"/>
          <a:ext cx="8785225" cy="4056064"/>
        </p:xfrm>
        <a:graphic>
          <a:graphicData uri="http://schemas.openxmlformats.org/drawingml/2006/table">
            <a:tbl>
              <a:tblPr/>
              <a:tblGrid>
                <a:gridCol w="3529013"/>
                <a:gridCol w="5256212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Objectives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Measures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Adapt to material properties and risks involved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Limit testing of well-known, non-critical material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90000"/>
                        <a:buFontTx/>
                        <a:buChar char="•"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1189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Adapt sampling plan to observed statistics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Start with “high-frequency” testing; reduce according to observed uniformity / conformity with specification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Ensure most representative sample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Appropriate sampling location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1189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Centralize “reference” testing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Regional AFR-laboratories with specialized equipment and analytical expertise (ICP / AAS / GC etc.)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</a:tbl>
          </a:graphicData>
        </a:graphic>
      </p:graphicFrame>
      <p:sp>
        <p:nvSpPr>
          <p:cNvPr id="37909" name="Title 3"/>
          <p:cNvSpPr>
            <a:spLocks/>
          </p:cNvSpPr>
          <p:nvPr/>
        </p:nvSpPr>
        <p:spPr bwMode="auto">
          <a:xfrm>
            <a:off x="519113" y="3603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Establishing meaningful control plans (2)</a:t>
            </a:r>
          </a:p>
        </p:txBody>
      </p:sp>
      <p:sp>
        <p:nvSpPr>
          <p:cNvPr id="3791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B8D8E7C-EA2D-403D-98C0-87570BA00878}" type="slidenum">
              <a:rPr lang="en-US" sz="800"/>
              <a:pPr algn="r"/>
              <a:t>29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137E840-650A-4832-B319-2CF89C77E134}" type="slidenum">
              <a:rPr lang="en-US" sz="800"/>
              <a:pPr algn="r"/>
              <a:t>3</a:t>
            </a:fld>
            <a:endParaRPr lang="en-US" sz="800"/>
          </a:p>
        </p:txBody>
      </p:sp>
      <p:sp>
        <p:nvSpPr>
          <p:cNvPr id="18434" name="Title 4"/>
          <p:cNvSpPr>
            <a:spLocks/>
          </p:cNvSpPr>
          <p:nvPr/>
        </p:nvSpPr>
        <p:spPr bwMode="auto">
          <a:xfrm>
            <a:off x="531813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/>
              <a:t>AFR </a:t>
            </a:r>
            <a:r>
              <a:rPr lang="en-US" sz="2400" b="1" dirty="0" smtClean="0"/>
              <a:t>Quality Management - general frame</a:t>
            </a:r>
            <a:endParaRPr lang="en-US" sz="2400" b="1" dirty="0"/>
          </a:p>
        </p:txBody>
      </p:sp>
      <p:sp>
        <p:nvSpPr>
          <p:cNvPr id="18436" name="Footer Placeholder 6"/>
          <p:cNvSpPr txBox="1">
            <a:spLocks noGrp="1"/>
          </p:cNvSpPr>
          <p:nvPr/>
        </p:nvSpPr>
        <p:spPr bwMode="auto">
          <a:xfrm>
            <a:off x="1395413" y="6875463"/>
            <a:ext cx="352901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endParaRPr lang="en-US" sz="80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16738" name="Picture 2" descr="d:\temp\x10sctm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64968" y="1412776"/>
            <a:ext cx="4910693" cy="496855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457056" y="3333109"/>
            <a:ext cx="1368152" cy="576064"/>
          </a:xfrm>
          <a:prstGeom prst="rect">
            <a:avLst/>
          </a:prstGeom>
          <a:noFill/>
          <a:ln w="6350">
            <a:solidFill>
              <a:srgbClr val="E628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</a:endParaRPr>
          </a:p>
        </p:txBody>
      </p:sp>
      <p:pic>
        <p:nvPicPr>
          <p:cNvPr id="116740" name="Picture 4" descr="d:\temp\x10sctmp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496" y="1340768"/>
            <a:ext cx="3312368" cy="2146103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16742" name="Picture 6" descr="d:\temp\x10sctmp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528" y="3573016"/>
            <a:ext cx="2736304" cy="279398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 rot="20053665">
            <a:off x="577346" y="2257996"/>
            <a:ext cx="2992796" cy="43089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</a:pPr>
            <a:r>
              <a:rPr lang="en-GB" b="1" dirty="0" smtClean="0">
                <a:solidFill>
                  <a:schemeClr val="accent1"/>
                </a:solidFill>
              </a:rPr>
              <a:t>PRINCIPLES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Rectangle 14"/>
          <p:cNvSpPr/>
          <p:nvPr/>
        </p:nvSpPr>
        <p:spPr>
          <a:xfrm rot="20053665">
            <a:off x="668195" y="4932638"/>
            <a:ext cx="2613975" cy="43089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</a:pPr>
            <a:r>
              <a:rPr lang="en-GB" b="1" dirty="0" smtClean="0">
                <a:solidFill>
                  <a:schemeClr val="accent5">
                    <a:lumMod val="75000"/>
                  </a:schemeClr>
                </a:solidFill>
              </a:rPr>
              <a:t>REQUIREMENTS</a:t>
            </a:r>
            <a:endParaRPr lang="en-GB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20053665">
            <a:off x="4590853" y="4338038"/>
            <a:ext cx="5015605" cy="430890"/>
          </a:xfrm>
          <a:prstGeom prst="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</a:pPr>
            <a:r>
              <a:rPr lang="en-GB" b="1" dirty="0" smtClean="0">
                <a:solidFill>
                  <a:schemeClr val="accent5">
                    <a:lumMod val="75000"/>
                  </a:schemeClr>
                </a:solidFill>
              </a:rPr>
              <a:t>REQUIREMENTS &amp; RECOMMENDATIONS</a:t>
            </a:r>
            <a:endParaRPr lang="en-GB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7256463" y="952500"/>
            <a:ext cx="2366962" cy="54721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Source qualification: complete analysis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</a:schemeClr>
              </a:solidFill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</a:schemeClr>
              </a:solidFill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</a:schemeClr>
              </a:solidFill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Acceptance control: Mostly visual and moisture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</a:schemeClr>
              </a:solidFill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</a:schemeClr>
              </a:solidFill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</a:schemeClr>
              </a:solidFill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Batching/Mixing: H</a:t>
            </a:r>
            <a:r>
              <a:rPr lang="en-US" sz="1600" baseline="-250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2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O, ash content for process control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</a:schemeClr>
              </a:solidFill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>
                  <a:lumMod val="50000"/>
                </a:schemeClr>
              </a:solidFill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Feeding points: H</a:t>
            </a:r>
            <a:r>
              <a:rPr lang="en-US" sz="1600" baseline="-250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2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O,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cal.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v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al.,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cs typeface="Arial" pitchFamily="34" charset="0"/>
              </a:rPr>
              <a:t>ash content for quality assurance. Full analysis on weekly composite.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4287" name="Title 3"/>
          <p:cNvSpPr>
            <a:spLocks/>
          </p:cNvSpPr>
          <p:nvPr/>
        </p:nvSpPr>
        <p:spPr bwMode="auto">
          <a:xfrm>
            <a:off x="560388" y="1158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Example of and AFR control plan for main burner fuel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81375" y="1477963"/>
            <a:ext cx="1368425" cy="346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Rice Husk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7375" y="1477963"/>
            <a:ext cx="1366838" cy="346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Saw dust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32463" y="1457325"/>
            <a:ext cx="1295400" cy="650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Textiles, Plastics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025" y="952500"/>
            <a:ext cx="6700838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Source qualification</a:t>
            </a:r>
            <a:endParaRPr lang="en-US" sz="2000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3775" y="2362200"/>
            <a:ext cx="1546225" cy="62071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PPF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Impregnation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15925" y="5489575"/>
            <a:ext cx="6611938" cy="0"/>
          </a:xfrm>
          <a:prstGeom prst="line">
            <a:avLst/>
          </a:prstGeom>
          <a:ln w="19050">
            <a:solidFill>
              <a:srgbClr val="8B8D8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54" idx="7"/>
          </p:cNvCxnSpPr>
          <p:nvPr/>
        </p:nvCxnSpPr>
        <p:spPr>
          <a:xfrm flipH="1">
            <a:off x="2784475" y="1824038"/>
            <a:ext cx="1281113" cy="1906587"/>
          </a:xfrm>
          <a:prstGeom prst="straightConnector1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</p:cNvCxnSpPr>
          <p:nvPr/>
        </p:nvCxnSpPr>
        <p:spPr>
          <a:xfrm>
            <a:off x="6380163" y="2108200"/>
            <a:ext cx="0" cy="1579563"/>
          </a:xfrm>
          <a:prstGeom prst="straightConnector1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96" name="Freeform 46"/>
          <p:cNvSpPr>
            <a:spLocks/>
          </p:cNvSpPr>
          <p:nvPr/>
        </p:nvSpPr>
        <p:spPr bwMode="auto">
          <a:xfrm>
            <a:off x="1352550" y="3760788"/>
            <a:ext cx="1582738" cy="720725"/>
          </a:xfrm>
          <a:custGeom>
            <a:avLst/>
            <a:gdLst>
              <a:gd name="T0" fmla="*/ 2147483647 w 1067"/>
              <a:gd name="T1" fmla="*/ 2147483647 h 502"/>
              <a:gd name="T2" fmla="*/ 2147483647 w 1067"/>
              <a:gd name="T3" fmla="*/ 2147483647 h 502"/>
              <a:gd name="T4" fmla="*/ 2147483647 w 1067"/>
              <a:gd name="T5" fmla="*/ 2147483647 h 502"/>
              <a:gd name="T6" fmla="*/ 2147483647 w 1067"/>
              <a:gd name="T7" fmla="*/ 2147483647 h 502"/>
              <a:gd name="T8" fmla="*/ 2147483647 w 1067"/>
              <a:gd name="T9" fmla="*/ 2147483647 h 502"/>
              <a:gd name="T10" fmla="*/ 2147483647 w 1067"/>
              <a:gd name="T11" fmla="*/ 2147483647 h 502"/>
              <a:gd name="T12" fmla="*/ 2147483647 w 1067"/>
              <a:gd name="T13" fmla="*/ 2147483647 h 502"/>
              <a:gd name="T14" fmla="*/ 2147483647 w 1067"/>
              <a:gd name="T15" fmla="*/ 2147483647 h 502"/>
              <a:gd name="T16" fmla="*/ 2147483647 w 1067"/>
              <a:gd name="T17" fmla="*/ 2147483647 h 502"/>
              <a:gd name="T18" fmla="*/ 2147483647 w 1067"/>
              <a:gd name="T19" fmla="*/ 2147483647 h 502"/>
              <a:gd name="T20" fmla="*/ 2147483647 w 1067"/>
              <a:gd name="T21" fmla="*/ 2147483647 h 502"/>
              <a:gd name="T22" fmla="*/ 2147483647 w 1067"/>
              <a:gd name="T23" fmla="*/ 2147483647 h 502"/>
              <a:gd name="T24" fmla="*/ 2147483647 w 1067"/>
              <a:gd name="T25" fmla="*/ 2147483647 h 502"/>
              <a:gd name="T26" fmla="*/ 2147483647 w 1067"/>
              <a:gd name="T27" fmla="*/ 2147483647 h 502"/>
              <a:gd name="T28" fmla="*/ 2147483647 w 1067"/>
              <a:gd name="T29" fmla="*/ 2147483647 h 502"/>
              <a:gd name="T30" fmla="*/ 2147483647 w 1067"/>
              <a:gd name="T31" fmla="*/ 2147483647 h 502"/>
              <a:gd name="T32" fmla="*/ 2147483647 w 1067"/>
              <a:gd name="T33" fmla="*/ 2147483647 h 502"/>
              <a:gd name="T34" fmla="*/ 2147483647 w 1067"/>
              <a:gd name="T35" fmla="*/ 2147483647 h 502"/>
              <a:gd name="T36" fmla="*/ 2147483647 w 1067"/>
              <a:gd name="T37" fmla="*/ 2147483647 h 502"/>
              <a:gd name="T38" fmla="*/ 2147483647 w 1067"/>
              <a:gd name="T39" fmla="*/ 2147483647 h 502"/>
              <a:gd name="T40" fmla="*/ 2147483647 w 1067"/>
              <a:gd name="T41" fmla="*/ 2147483647 h 502"/>
              <a:gd name="T42" fmla="*/ 2147483647 w 1067"/>
              <a:gd name="T43" fmla="*/ 2147483647 h 502"/>
              <a:gd name="T44" fmla="*/ 2147483647 w 1067"/>
              <a:gd name="T45" fmla="*/ 2147483647 h 502"/>
              <a:gd name="T46" fmla="*/ 2147483647 w 1067"/>
              <a:gd name="T47" fmla="*/ 2147483647 h 502"/>
              <a:gd name="T48" fmla="*/ 2147483647 w 1067"/>
              <a:gd name="T49" fmla="*/ 2147483647 h 502"/>
              <a:gd name="T50" fmla="*/ 2147483647 w 1067"/>
              <a:gd name="T51" fmla="*/ 2147483647 h 502"/>
              <a:gd name="T52" fmla="*/ 2147483647 w 1067"/>
              <a:gd name="T53" fmla="*/ 2147483647 h 502"/>
              <a:gd name="T54" fmla="*/ 2147483647 w 1067"/>
              <a:gd name="T55" fmla="*/ 2147483647 h 502"/>
              <a:gd name="T56" fmla="*/ 2147483647 w 1067"/>
              <a:gd name="T57" fmla="*/ 2147483647 h 502"/>
              <a:gd name="T58" fmla="*/ 2147483647 w 1067"/>
              <a:gd name="T59" fmla="*/ 2147483647 h 502"/>
              <a:gd name="T60" fmla="*/ 2147483647 w 1067"/>
              <a:gd name="T61" fmla="*/ 2147483647 h 502"/>
              <a:gd name="T62" fmla="*/ 2147483647 w 1067"/>
              <a:gd name="T63" fmla="*/ 2147483647 h 502"/>
              <a:gd name="T64" fmla="*/ 2147483647 w 1067"/>
              <a:gd name="T65" fmla="*/ 2147483647 h 502"/>
              <a:gd name="T66" fmla="*/ 2147483647 w 1067"/>
              <a:gd name="T67" fmla="*/ 2147483647 h 502"/>
              <a:gd name="T68" fmla="*/ 2147483647 w 1067"/>
              <a:gd name="T69" fmla="*/ 2147483647 h 502"/>
              <a:gd name="T70" fmla="*/ 2147483647 w 1067"/>
              <a:gd name="T71" fmla="*/ 2147483647 h 502"/>
              <a:gd name="T72" fmla="*/ 2147483647 w 1067"/>
              <a:gd name="T73" fmla="*/ 2147483647 h 502"/>
              <a:gd name="T74" fmla="*/ 2147483647 w 1067"/>
              <a:gd name="T75" fmla="*/ 2147483647 h 502"/>
              <a:gd name="T76" fmla="*/ 2147483647 w 1067"/>
              <a:gd name="T77" fmla="*/ 2147483647 h 502"/>
              <a:gd name="T78" fmla="*/ 2147483647 w 1067"/>
              <a:gd name="T79" fmla="*/ 2147483647 h 502"/>
              <a:gd name="T80" fmla="*/ 2147483647 w 1067"/>
              <a:gd name="T81" fmla="*/ 2147483647 h 502"/>
              <a:gd name="T82" fmla="*/ 0 w 1067"/>
              <a:gd name="T83" fmla="*/ 2147483647 h 5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1067"/>
              <a:gd name="T127" fmla="*/ 0 h 502"/>
              <a:gd name="T128" fmla="*/ 1067 w 1067"/>
              <a:gd name="T129" fmla="*/ 502 h 50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1067" h="502">
                <a:moveTo>
                  <a:pt x="0" y="464"/>
                </a:moveTo>
                <a:lnTo>
                  <a:pt x="5" y="461"/>
                </a:lnTo>
                <a:lnTo>
                  <a:pt x="7" y="461"/>
                </a:lnTo>
                <a:lnTo>
                  <a:pt x="8" y="460"/>
                </a:lnTo>
                <a:lnTo>
                  <a:pt x="14" y="458"/>
                </a:lnTo>
                <a:lnTo>
                  <a:pt x="11" y="459"/>
                </a:lnTo>
                <a:lnTo>
                  <a:pt x="14" y="461"/>
                </a:lnTo>
                <a:lnTo>
                  <a:pt x="24" y="468"/>
                </a:lnTo>
                <a:lnTo>
                  <a:pt x="33" y="473"/>
                </a:lnTo>
                <a:lnTo>
                  <a:pt x="35" y="475"/>
                </a:lnTo>
                <a:lnTo>
                  <a:pt x="33" y="478"/>
                </a:lnTo>
                <a:lnTo>
                  <a:pt x="59" y="464"/>
                </a:lnTo>
                <a:lnTo>
                  <a:pt x="83" y="450"/>
                </a:lnTo>
                <a:lnTo>
                  <a:pt x="105" y="437"/>
                </a:lnTo>
                <a:lnTo>
                  <a:pt x="122" y="425"/>
                </a:lnTo>
                <a:lnTo>
                  <a:pt x="139" y="412"/>
                </a:lnTo>
                <a:lnTo>
                  <a:pt x="153" y="398"/>
                </a:lnTo>
                <a:lnTo>
                  <a:pt x="177" y="371"/>
                </a:lnTo>
                <a:lnTo>
                  <a:pt x="197" y="341"/>
                </a:lnTo>
                <a:lnTo>
                  <a:pt x="215" y="307"/>
                </a:lnTo>
                <a:lnTo>
                  <a:pt x="225" y="288"/>
                </a:lnTo>
                <a:lnTo>
                  <a:pt x="235" y="268"/>
                </a:lnTo>
                <a:lnTo>
                  <a:pt x="245" y="245"/>
                </a:lnTo>
                <a:lnTo>
                  <a:pt x="258" y="219"/>
                </a:lnTo>
                <a:lnTo>
                  <a:pt x="266" y="207"/>
                </a:lnTo>
                <a:lnTo>
                  <a:pt x="277" y="194"/>
                </a:lnTo>
                <a:lnTo>
                  <a:pt x="292" y="180"/>
                </a:lnTo>
                <a:lnTo>
                  <a:pt x="311" y="165"/>
                </a:lnTo>
                <a:lnTo>
                  <a:pt x="353" y="133"/>
                </a:lnTo>
                <a:lnTo>
                  <a:pt x="400" y="103"/>
                </a:lnTo>
                <a:lnTo>
                  <a:pt x="447" y="71"/>
                </a:lnTo>
                <a:lnTo>
                  <a:pt x="469" y="57"/>
                </a:lnTo>
                <a:lnTo>
                  <a:pt x="491" y="43"/>
                </a:lnTo>
                <a:lnTo>
                  <a:pt x="510" y="31"/>
                </a:lnTo>
                <a:lnTo>
                  <a:pt x="526" y="19"/>
                </a:lnTo>
                <a:lnTo>
                  <a:pt x="539" y="9"/>
                </a:lnTo>
                <a:lnTo>
                  <a:pt x="549" y="0"/>
                </a:lnTo>
                <a:lnTo>
                  <a:pt x="574" y="3"/>
                </a:lnTo>
                <a:lnTo>
                  <a:pt x="599" y="8"/>
                </a:lnTo>
                <a:lnTo>
                  <a:pt x="643" y="22"/>
                </a:lnTo>
                <a:lnTo>
                  <a:pt x="685" y="40"/>
                </a:lnTo>
                <a:lnTo>
                  <a:pt x="723" y="62"/>
                </a:lnTo>
                <a:lnTo>
                  <a:pt x="757" y="89"/>
                </a:lnTo>
                <a:lnTo>
                  <a:pt x="790" y="118"/>
                </a:lnTo>
                <a:lnTo>
                  <a:pt x="820" y="151"/>
                </a:lnTo>
                <a:lnTo>
                  <a:pt x="849" y="185"/>
                </a:lnTo>
                <a:lnTo>
                  <a:pt x="904" y="259"/>
                </a:lnTo>
                <a:lnTo>
                  <a:pt x="956" y="335"/>
                </a:lnTo>
                <a:lnTo>
                  <a:pt x="1009" y="408"/>
                </a:lnTo>
                <a:lnTo>
                  <a:pt x="1038" y="442"/>
                </a:lnTo>
                <a:lnTo>
                  <a:pt x="1067" y="474"/>
                </a:lnTo>
                <a:lnTo>
                  <a:pt x="1063" y="479"/>
                </a:lnTo>
                <a:lnTo>
                  <a:pt x="1057" y="483"/>
                </a:lnTo>
                <a:lnTo>
                  <a:pt x="1049" y="484"/>
                </a:lnTo>
                <a:lnTo>
                  <a:pt x="1041" y="485"/>
                </a:lnTo>
                <a:lnTo>
                  <a:pt x="1018" y="484"/>
                </a:lnTo>
                <a:lnTo>
                  <a:pt x="991" y="482"/>
                </a:lnTo>
                <a:lnTo>
                  <a:pt x="935" y="474"/>
                </a:lnTo>
                <a:lnTo>
                  <a:pt x="909" y="474"/>
                </a:lnTo>
                <a:lnTo>
                  <a:pt x="887" y="478"/>
                </a:lnTo>
                <a:lnTo>
                  <a:pt x="857" y="485"/>
                </a:lnTo>
                <a:lnTo>
                  <a:pt x="824" y="491"/>
                </a:lnTo>
                <a:lnTo>
                  <a:pt x="787" y="493"/>
                </a:lnTo>
                <a:lnTo>
                  <a:pt x="749" y="494"/>
                </a:lnTo>
                <a:lnTo>
                  <a:pt x="668" y="491"/>
                </a:lnTo>
                <a:lnTo>
                  <a:pt x="583" y="483"/>
                </a:lnTo>
                <a:lnTo>
                  <a:pt x="499" y="477"/>
                </a:lnTo>
                <a:lnTo>
                  <a:pt x="417" y="473"/>
                </a:lnTo>
                <a:lnTo>
                  <a:pt x="379" y="473"/>
                </a:lnTo>
                <a:lnTo>
                  <a:pt x="343" y="475"/>
                </a:lnTo>
                <a:lnTo>
                  <a:pt x="309" y="482"/>
                </a:lnTo>
                <a:lnTo>
                  <a:pt x="278" y="489"/>
                </a:lnTo>
                <a:lnTo>
                  <a:pt x="268" y="492"/>
                </a:lnTo>
                <a:lnTo>
                  <a:pt x="257" y="494"/>
                </a:lnTo>
                <a:lnTo>
                  <a:pt x="229" y="498"/>
                </a:lnTo>
                <a:lnTo>
                  <a:pt x="197" y="501"/>
                </a:lnTo>
                <a:lnTo>
                  <a:pt x="163" y="502"/>
                </a:lnTo>
                <a:lnTo>
                  <a:pt x="130" y="501"/>
                </a:lnTo>
                <a:lnTo>
                  <a:pt x="101" y="497"/>
                </a:lnTo>
                <a:lnTo>
                  <a:pt x="88" y="494"/>
                </a:lnTo>
                <a:lnTo>
                  <a:pt x="77" y="491"/>
                </a:lnTo>
                <a:lnTo>
                  <a:pt x="68" y="487"/>
                </a:lnTo>
                <a:lnTo>
                  <a:pt x="62" y="482"/>
                </a:lnTo>
                <a:lnTo>
                  <a:pt x="0" y="464"/>
                </a:lnTo>
                <a:close/>
              </a:path>
            </a:pathLst>
          </a:custGeom>
          <a:solidFill>
            <a:srgbClr val="ADA99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graphicFrame>
        <p:nvGraphicFramePr>
          <p:cNvPr id="54285" name="Object 13"/>
          <p:cNvGraphicFramePr>
            <a:graphicFrameLocks noChangeAspect="1"/>
          </p:cNvGraphicFramePr>
          <p:nvPr/>
        </p:nvGraphicFramePr>
        <p:xfrm>
          <a:off x="5699125" y="3770313"/>
          <a:ext cx="1270000" cy="804862"/>
        </p:xfrm>
        <a:graphic>
          <a:graphicData uri="http://schemas.openxmlformats.org/presentationml/2006/ole">
            <p:oleObj spid="_x0000_s54297" name="Document" r:id="rId3" imgW="1271016" imgH="806196" progId="Word.Document.8">
              <p:embed/>
            </p:oleObj>
          </a:graphicData>
        </a:graphic>
      </p:graphicFrame>
      <p:cxnSp>
        <p:nvCxnSpPr>
          <p:cNvPr id="34" name="Elbow Connector 33"/>
          <p:cNvCxnSpPr>
            <a:stCxn id="23" idx="2"/>
          </p:cNvCxnSpPr>
          <p:nvPr/>
        </p:nvCxnSpPr>
        <p:spPr>
          <a:xfrm rot="5400000">
            <a:off x="5209381" y="4131469"/>
            <a:ext cx="681038" cy="1568450"/>
          </a:xfrm>
          <a:prstGeom prst="bentConnector2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298" name="Picture 11" descr="förder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4913" y="5857875"/>
            <a:ext cx="1079500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99" name="Picture 11" descr="förder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3055938" y="5857875"/>
            <a:ext cx="1081087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3" name="Straight Connector 42"/>
          <p:cNvCxnSpPr/>
          <p:nvPr/>
        </p:nvCxnSpPr>
        <p:spPr>
          <a:xfrm>
            <a:off x="4557713" y="5281613"/>
            <a:ext cx="0" cy="287337"/>
          </a:xfrm>
          <a:prstGeom prst="line">
            <a:avLst/>
          </a:prstGeom>
          <a:ln w="22225">
            <a:solidFill>
              <a:srgbClr val="8B8D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557713" y="5568950"/>
            <a:ext cx="457200" cy="217488"/>
          </a:xfrm>
          <a:prstGeom prst="straightConnector1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160838" y="5568950"/>
            <a:ext cx="396875" cy="217488"/>
          </a:xfrm>
          <a:prstGeom prst="straightConnector1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6380163" y="1047750"/>
            <a:ext cx="177800" cy="179388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671638" y="2938463"/>
            <a:ext cx="177800" cy="179387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671638" y="3683000"/>
            <a:ext cx="177800" cy="1778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2632075" y="3716338"/>
            <a:ext cx="177800" cy="179387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6291263" y="3627438"/>
            <a:ext cx="177800" cy="179387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5197475" y="5167313"/>
            <a:ext cx="177800" cy="1778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2157413" y="4310063"/>
            <a:ext cx="179387" cy="1778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3597275" y="6053138"/>
            <a:ext cx="177800" cy="1778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5421313" y="6053138"/>
            <a:ext cx="177800" cy="1778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312" name="TextBox 23"/>
          <p:cNvSpPr txBox="1">
            <a:spLocks noChangeArrowheads="1"/>
          </p:cNvSpPr>
          <p:nvPr/>
        </p:nvSpPr>
        <p:spPr bwMode="auto">
          <a:xfrm>
            <a:off x="1849438" y="3951288"/>
            <a:ext cx="8334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Mixing</a:t>
            </a:r>
          </a:p>
        </p:txBody>
      </p:sp>
      <p:cxnSp>
        <p:nvCxnSpPr>
          <p:cNvPr id="14" name="Straight Arrow Connector 13"/>
          <p:cNvCxnSpPr>
            <a:stCxn id="7" idx="2"/>
            <a:endCxn id="11" idx="0"/>
          </p:cNvCxnSpPr>
          <p:nvPr/>
        </p:nvCxnSpPr>
        <p:spPr>
          <a:xfrm flipH="1">
            <a:off x="1766888" y="1824038"/>
            <a:ext cx="774700" cy="538162"/>
          </a:xfrm>
          <a:prstGeom prst="straightConnector1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893888" y="2103438"/>
            <a:ext cx="179387" cy="177800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7025" y="1477963"/>
            <a:ext cx="1457325" cy="346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Org.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Sludges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4" name="Straight Arrow Connector 73"/>
          <p:cNvCxnSpPr>
            <a:stCxn id="61" idx="2"/>
            <a:endCxn id="11" idx="0"/>
          </p:cNvCxnSpPr>
          <p:nvPr/>
        </p:nvCxnSpPr>
        <p:spPr>
          <a:xfrm>
            <a:off x="1055688" y="1824038"/>
            <a:ext cx="711200" cy="538162"/>
          </a:xfrm>
          <a:prstGeom prst="straightConnector1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18" name="TextBox 76"/>
          <p:cNvSpPr txBox="1">
            <a:spLocks noChangeArrowheads="1"/>
          </p:cNvSpPr>
          <p:nvPr/>
        </p:nvSpPr>
        <p:spPr bwMode="auto">
          <a:xfrm>
            <a:off x="280988" y="5522913"/>
            <a:ext cx="19637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Plant operation</a:t>
            </a:r>
          </a:p>
        </p:txBody>
      </p:sp>
      <p:cxnSp>
        <p:nvCxnSpPr>
          <p:cNvPr id="75" name="Straight Arrow Connector 74"/>
          <p:cNvCxnSpPr>
            <a:stCxn id="11" idx="2"/>
          </p:cNvCxnSpPr>
          <p:nvPr/>
        </p:nvCxnSpPr>
        <p:spPr>
          <a:xfrm flipH="1">
            <a:off x="1766888" y="2982913"/>
            <a:ext cx="0" cy="711200"/>
          </a:xfrm>
          <a:prstGeom prst="straightConnector1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0" name="TextBox 81"/>
          <p:cNvSpPr txBox="1">
            <a:spLocks noChangeArrowheads="1"/>
          </p:cNvSpPr>
          <p:nvPr/>
        </p:nvSpPr>
        <p:spPr bwMode="auto">
          <a:xfrm>
            <a:off x="273050" y="5111750"/>
            <a:ext cx="19637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Geocycle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at plant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357188" y="3544888"/>
            <a:ext cx="6611937" cy="0"/>
          </a:xfrm>
          <a:prstGeom prst="line">
            <a:avLst/>
          </a:prstGeom>
          <a:ln w="19050">
            <a:solidFill>
              <a:srgbClr val="8B8D8E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22" name="TextBox 84"/>
          <p:cNvSpPr txBox="1">
            <a:spLocks noChangeArrowheads="1"/>
          </p:cNvSpPr>
          <p:nvPr/>
        </p:nvSpPr>
        <p:spPr bwMode="auto">
          <a:xfrm>
            <a:off x="344488" y="3544888"/>
            <a:ext cx="12874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Plant gate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0988" y="3117850"/>
            <a:ext cx="1368425" cy="346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IMSD</a:t>
            </a:r>
          </a:p>
        </p:txBody>
      </p:sp>
      <p:pic>
        <p:nvPicPr>
          <p:cNvPr id="54324" name="Picture 10" descr="wm feede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85975" y="4765675"/>
            <a:ext cx="825500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2" name="Straight Arrow Connector 61"/>
          <p:cNvCxnSpPr/>
          <p:nvPr/>
        </p:nvCxnSpPr>
        <p:spPr>
          <a:xfrm>
            <a:off x="2444750" y="4470400"/>
            <a:ext cx="0" cy="444500"/>
          </a:xfrm>
          <a:prstGeom prst="straightConnector1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326" name="Group 30"/>
          <p:cNvGrpSpPr>
            <a:grpSpLocks/>
          </p:cNvGrpSpPr>
          <p:nvPr/>
        </p:nvGrpSpPr>
        <p:grpSpPr bwMode="auto">
          <a:xfrm>
            <a:off x="2979738" y="4184650"/>
            <a:ext cx="490537" cy="569913"/>
            <a:chOff x="2935370" y="4284548"/>
            <a:chExt cx="489600" cy="57021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935370" y="4292490"/>
              <a:ext cx="489600" cy="0"/>
            </a:xfrm>
            <a:prstGeom prst="line">
              <a:avLst/>
            </a:prstGeom>
            <a:ln w="22225">
              <a:solidFill>
                <a:srgbClr val="8B8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424970" y="4284548"/>
              <a:ext cx="0" cy="570210"/>
            </a:xfrm>
            <a:prstGeom prst="line">
              <a:avLst/>
            </a:prstGeom>
            <a:ln w="22225">
              <a:solidFill>
                <a:srgbClr val="8B8D8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935370" y="4854758"/>
              <a:ext cx="489600" cy="0"/>
            </a:xfrm>
            <a:prstGeom prst="straightConnector1">
              <a:avLst/>
            </a:prstGeom>
            <a:ln w="22225">
              <a:solidFill>
                <a:srgbClr val="8B8D8E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327" name="TextBox 64"/>
          <p:cNvSpPr txBox="1">
            <a:spLocks noChangeArrowheads="1"/>
          </p:cNvSpPr>
          <p:nvPr/>
        </p:nvSpPr>
        <p:spPr bwMode="auto">
          <a:xfrm>
            <a:off x="3524250" y="4311650"/>
            <a:ext cx="835025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i="1" dirty="0">
                <a:solidFill>
                  <a:schemeClr val="tx1">
                    <a:lumMod val="50000"/>
                  </a:schemeClr>
                </a:solidFill>
              </a:rPr>
              <a:t>Drying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873375" y="5256213"/>
            <a:ext cx="1574800" cy="0"/>
          </a:xfrm>
          <a:prstGeom prst="straightConnector1">
            <a:avLst/>
          </a:prstGeom>
          <a:ln w="22225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3838575" y="5154613"/>
            <a:ext cx="177800" cy="179387"/>
          </a:xfrm>
          <a:prstGeom prst="ellipse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33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430153F-1506-4242-9728-383B636D9C97}" type="slidenum">
              <a:rPr lang="en-US" sz="800"/>
              <a:pPr algn="r"/>
              <a:t>30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Quiz: Critical properties and control plans for …</a:t>
            </a:r>
          </a:p>
        </p:txBody>
      </p:sp>
      <p:pic>
        <p:nvPicPr>
          <p:cNvPr id="55298" name="Picture 11" descr="Meat___Bone_Meal_45__Uruguay_Orig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063" y="1627188"/>
            <a:ext cx="3024187" cy="19716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5299" name="Picture 9" descr="flu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4550" y="4219575"/>
            <a:ext cx="3060700" cy="21605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506913" y="1423988"/>
          <a:ext cx="4537075" cy="2219326"/>
        </p:xfrm>
        <a:graphic>
          <a:graphicData uri="http://schemas.openxmlformats.org/drawingml/2006/table">
            <a:tbl>
              <a:tblPr/>
              <a:tblGrid>
                <a:gridCol w="2268537"/>
                <a:gridCol w="2268538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Control Parameter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Frequency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589463" y="4148138"/>
          <a:ext cx="4454525" cy="2219326"/>
        </p:xfrm>
        <a:graphic>
          <a:graphicData uri="http://schemas.openxmlformats.org/drawingml/2006/table">
            <a:tbl>
              <a:tblPr/>
              <a:tblGrid>
                <a:gridCol w="2227262"/>
                <a:gridCol w="2227263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Control Parameter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Frequency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</a:tbl>
          </a:graphicData>
        </a:graphic>
      </p:graphicFrame>
      <p:sp>
        <p:nvSpPr>
          <p:cNvPr id="55346" name="TextBox 3"/>
          <p:cNvSpPr txBox="1">
            <a:spLocks noChangeArrowheads="1"/>
          </p:cNvSpPr>
          <p:nvPr/>
        </p:nvSpPr>
        <p:spPr bwMode="auto">
          <a:xfrm>
            <a:off x="881063" y="1185863"/>
            <a:ext cx="28082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Animal meal</a:t>
            </a:r>
          </a:p>
        </p:txBody>
      </p:sp>
      <p:sp>
        <p:nvSpPr>
          <p:cNvPr id="55347" name="TextBox 9"/>
          <p:cNvSpPr txBox="1">
            <a:spLocks noChangeArrowheads="1"/>
          </p:cNvSpPr>
          <p:nvPr/>
        </p:nvSpPr>
        <p:spPr bwMode="auto">
          <a:xfrm>
            <a:off x="838200" y="3778250"/>
            <a:ext cx="2949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RDF (main burner quality)</a:t>
            </a:r>
          </a:p>
        </p:txBody>
      </p:sp>
      <p:sp>
        <p:nvSpPr>
          <p:cNvPr id="55348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E06AFF8-1AE9-43D4-A89B-18BA333BDFC6}" type="slidenum">
              <a:rPr lang="en-US" sz="800"/>
              <a:pPr algn="r"/>
              <a:t>31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Quiz: Critical properties and control plans for …</a:t>
            </a:r>
          </a:p>
        </p:txBody>
      </p:sp>
      <p:pic>
        <p:nvPicPr>
          <p:cNvPr id="56322" name="Picture 11" descr="Meat___Bone_Meal_45__Uruguay_Orig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4445" y="1610228"/>
            <a:ext cx="3024187" cy="19716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6323" name="Picture 9" descr="fluf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7932" y="4202615"/>
            <a:ext cx="3060700" cy="21605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25006651"/>
              </p:ext>
            </p:extLst>
          </p:nvPr>
        </p:nvGraphicFramePr>
        <p:xfrm>
          <a:off x="4480295" y="1348580"/>
          <a:ext cx="4537075" cy="2219326"/>
        </p:xfrm>
        <a:graphic>
          <a:graphicData uri="http://schemas.openxmlformats.org/drawingml/2006/table">
            <a:tbl>
              <a:tblPr/>
              <a:tblGrid>
                <a:gridCol w="2268537"/>
                <a:gridCol w="2268538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Control Parameter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Frequency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Calorific value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On delivery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Moisture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On delivery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P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O</a:t>
                      </a:r>
                      <a:r>
                        <a:rPr kumimoji="0" lang="en-US" sz="14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, Cl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Composite (weekly)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Ash content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Composite (monthly)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S, Trace elements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Composite (monthly)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66761480"/>
              </p:ext>
            </p:extLst>
          </p:nvPr>
        </p:nvGraphicFramePr>
        <p:xfrm>
          <a:off x="4562845" y="4072730"/>
          <a:ext cx="4454525" cy="2427289"/>
        </p:xfrm>
        <a:graphic>
          <a:graphicData uri="http://schemas.openxmlformats.org/drawingml/2006/table">
            <a:tbl>
              <a:tblPr/>
              <a:tblGrid>
                <a:gridCol w="2227262"/>
                <a:gridCol w="2227263"/>
              </a:tblGrid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Control Parameter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cs typeface="Arial" charset="0"/>
                        </a:rPr>
                        <a:t>Frequency</a:t>
                      </a:r>
                    </a:p>
                  </a:txBody>
                  <a:tcPr marL="91448" marR="91448" marT="45707" marB="4570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Moisture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On delivery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Calorific value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On delivery 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Cl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On delivery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  <a:tr h="579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Granulometry (3D particles)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Weekly composite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8EC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Trace elements, Hg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  <a:cs typeface="Arial" charset="0"/>
                        </a:rPr>
                        <a:t>Weekly composite</a:t>
                      </a:r>
                    </a:p>
                  </a:txBody>
                  <a:tcPr marL="91448" marR="91448" marT="45700" marB="4570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CED8"/>
                    </a:solidFill>
                  </a:tcPr>
                </a:tc>
              </a:tr>
            </a:tbl>
          </a:graphicData>
        </a:graphic>
      </p:graphicFrame>
      <p:sp>
        <p:nvSpPr>
          <p:cNvPr id="5637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C1A9A36-F74D-4F44-AC9A-A931BD92EA5D}" type="slidenum">
              <a:rPr lang="en-US" sz="800"/>
              <a:pPr algn="r"/>
              <a:t>32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881063" y="1185863"/>
            <a:ext cx="28082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Animal meal</a:t>
            </a: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838200" y="3778250"/>
            <a:ext cx="29495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RDF (main burner quality)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Agenda: Key elements of an AFR quality control concept</a:t>
            </a:r>
          </a:p>
        </p:txBody>
      </p:sp>
      <p:sp>
        <p:nvSpPr>
          <p:cNvPr id="17410" name="TocEntry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512" y="2235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Clear </a:t>
            </a:r>
            <a:r>
              <a:rPr lang="en-US" sz="2200" dirty="0"/>
              <a:t>AFR/Waste specifications</a:t>
            </a:r>
          </a:p>
        </p:txBody>
      </p:sp>
      <p:cxnSp>
        <p:nvCxnSpPr>
          <p:cNvPr id="8" name="TocLine2"/>
          <p:cNvCxnSpPr/>
          <p:nvPr/>
        </p:nvCxnSpPr>
        <p:spPr>
          <a:xfrm>
            <a:off x="560512" y="2603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ocEntry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0512" y="26418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Documented AFR source qualification process</a:t>
            </a:r>
          </a:p>
        </p:txBody>
      </p:sp>
      <p:cxnSp>
        <p:nvCxnSpPr>
          <p:cNvPr id="10" name="TocLine3"/>
          <p:cNvCxnSpPr/>
          <p:nvPr/>
        </p:nvCxnSpPr>
        <p:spPr>
          <a:xfrm>
            <a:off x="560512" y="30101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TocEntry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0512" y="30482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Waste acceptance control on daily basis</a:t>
            </a:r>
          </a:p>
        </p:txBody>
      </p:sp>
      <p:cxnSp>
        <p:nvCxnSpPr>
          <p:cNvPr id="12" name="TocLine4"/>
          <p:cNvCxnSpPr/>
          <p:nvPr/>
        </p:nvCxnSpPr>
        <p:spPr>
          <a:xfrm>
            <a:off x="560512" y="34165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TocEntry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0512" y="34546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Adequate sampling/control plans</a:t>
            </a:r>
          </a:p>
        </p:txBody>
      </p:sp>
      <p:cxnSp>
        <p:nvCxnSpPr>
          <p:cNvPr id="14" name="TocLine5"/>
          <p:cNvCxnSpPr/>
          <p:nvPr/>
        </p:nvCxnSpPr>
        <p:spPr>
          <a:xfrm>
            <a:off x="560512" y="38229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TocEntry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0512" y="38610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b="1" dirty="0"/>
              <a:t>Adequate sampling regime</a:t>
            </a:r>
          </a:p>
        </p:txBody>
      </p:sp>
      <p:cxnSp>
        <p:nvCxnSpPr>
          <p:cNvPr id="16" name="TocLine6"/>
          <p:cNvCxnSpPr/>
          <p:nvPr/>
        </p:nvCxnSpPr>
        <p:spPr>
          <a:xfrm>
            <a:off x="560512" y="42293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0" name="TocEntry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0512" y="4267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Laboratory facilities and equipment</a:t>
            </a:r>
          </a:p>
        </p:txBody>
      </p:sp>
      <p:cxnSp>
        <p:nvCxnSpPr>
          <p:cNvPr id="18" name="TocLine7"/>
          <p:cNvCxnSpPr/>
          <p:nvPr/>
        </p:nvCxnSpPr>
        <p:spPr>
          <a:xfrm>
            <a:off x="560512" y="4635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2" name="Slide Number Placeholder 19"/>
          <p:cNvSpPr txBox="1">
            <a:spLocks noGrp="1"/>
          </p:cNvSpPr>
          <p:nvPr/>
        </p:nvSpPr>
        <p:spPr bwMode="auto">
          <a:xfrm>
            <a:off x="9129713" y="6826250"/>
            <a:ext cx="2159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" rIns="0" bIns="0"/>
          <a:lstStyle/>
          <a:p>
            <a:pPr algn="r"/>
            <a:fld id="{9EBDA8DD-5239-40A8-9AEC-D91071B13A49}" type="slidenum">
              <a:rPr lang="en-US" sz="1000" b="1"/>
              <a:pPr algn="r"/>
              <a:t>33</a:t>
            </a:fld>
            <a:endParaRPr lang="en-US" sz="1000" b="1"/>
          </a:p>
        </p:txBody>
      </p:sp>
      <p:sp>
        <p:nvSpPr>
          <p:cNvPr id="174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19B38F1-0DB6-4B32-955D-E777116BB22D}" type="slidenum">
              <a:rPr lang="en-US" sz="800"/>
              <a:pPr algn="r"/>
              <a:t>33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EB41664-CFEC-49FE-B888-BA1148604A2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9" name="TocEntry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0636" y="1863303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AFR Quality Management </a:t>
            </a:r>
            <a:endParaRPr lang="en-US" sz="2200" dirty="0"/>
          </a:p>
        </p:txBody>
      </p:sp>
      <p:cxnSp>
        <p:nvCxnSpPr>
          <p:cNvPr id="20" name="TocLine2"/>
          <p:cNvCxnSpPr/>
          <p:nvPr/>
        </p:nvCxnSpPr>
        <p:spPr>
          <a:xfrm>
            <a:off x="560636" y="2223343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(Representative) AFR/Waste sampling</a:t>
            </a:r>
          </a:p>
        </p:txBody>
      </p:sp>
      <p:pic>
        <p:nvPicPr>
          <p:cNvPr id="58370" name="Picture 2" descr="Q:\CM\1112 MT\08 QS\01 Members\LAF\AFR\Waste fuels info\Fluff\visit LD_180308\pics bestsort\DSC0386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900" y="1244600"/>
            <a:ext cx="7991475" cy="512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14488" y="3586163"/>
            <a:ext cx="5435600" cy="41592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Inhomogeneity; Excessive lump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6550" y="4305300"/>
            <a:ext cx="5435600" cy="41592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Inaccessibility of static material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14488" y="4953000"/>
            <a:ext cx="5435600" cy="41592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Segregation, Stratification</a:t>
            </a:r>
          </a:p>
        </p:txBody>
      </p:sp>
      <p:sp>
        <p:nvSpPr>
          <p:cNvPr id="5837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B857DF9-D4B5-4786-84E3-6FFFF1B1C1C8}" type="slidenum">
              <a:rPr lang="en-US" sz="800"/>
              <a:pPr algn="r"/>
              <a:t>34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Sources of errors during AFR testing</a:t>
            </a:r>
          </a:p>
        </p:txBody>
      </p:sp>
      <p:sp>
        <p:nvSpPr>
          <p:cNvPr id="59394" name="Freeform 4"/>
          <p:cNvSpPr>
            <a:spLocks/>
          </p:cNvSpPr>
          <p:nvPr/>
        </p:nvSpPr>
        <p:spPr bwMode="auto">
          <a:xfrm>
            <a:off x="2887663" y="3086100"/>
            <a:ext cx="673100" cy="711200"/>
          </a:xfrm>
          <a:custGeom>
            <a:avLst/>
            <a:gdLst>
              <a:gd name="T0" fmla="*/ 2147483647 w 391"/>
              <a:gd name="T1" fmla="*/ 2147483647 h 448"/>
              <a:gd name="T2" fmla="*/ 2147483647 w 391"/>
              <a:gd name="T3" fmla="*/ 2147483647 h 448"/>
              <a:gd name="T4" fmla="*/ 2147483647 w 391"/>
              <a:gd name="T5" fmla="*/ 2147483647 h 448"/>
              <a:gd name="T6" fmla="*/ 2147483647 w 391"/>
              <a:gd name="T7" fmla="*/ 2147483647 h 448"/>
              <a:gd name="T8" fmla="*/ 2147483647 w 391"/>
              <a:gd name="T9" fmla="*/ 2147483647 h 448"/>
              <a:gd name="T10" fmla="*/ 2147483647 w 391"/>
              <a:gd name="T11" fmla="*/ 2147483647 h 448"/>
              <a:gd name="T12" fmla="*/ 2147483647 w 391"/>
              <a:gd name="T13" fmla="*/ 2147483647 h 448"/>
              <a:gd name="T14" fmla="*/ 2147483647 w 391"/>
              <a:gd name="T15" fmla="*/ 2147483647 h 448"/>
              <a:gd name="T16" fmla="*/ 2147483647 w 391"/>
              <a:gd name="T17" fmla="*/ 2147483647 h 448"/>
              <a:gd name="T18" fmla="*/ 2147483647 w 391"/>
              <a:gd name="T19" fmla="*/ 2147483647 h 448"/>
              <a:gd name="T20" fmla="*/ 2147483647 w 391"/>
              <a:gd name="T21" fmla="*/ 2147483647 h 448"/>
              <a:gd name="T22" fmla="*/ 2147483647 w 391"/>
              <a:gd name="T23" fmla="*/ 2147483647 h 448"/>
              <a:gd name="T24" fmla="*/ 2147483647 w 391"/>
              <a:gd name="T25" fmla="*/ 2147483647 h 448"/>
              <a:gd name="T26" fmla="*/ 2147483647 w 391"/>
              <a:gd name="T27" fmla="*/ 2147483647 h 448"/>
              <a:gd name="T28" fmla="*/ 2147483647 w 391"/>
              <a:gd name="T29" fmla="*/ 2147483647 h 448"/>
              <a:gd name="T30" fmla="*/ 2147483647 w 391"/>
              <a:gd name="T31" fmla="*/ 2147483647 h 448"/>
              <a:gd name="T32" fmla="*/ 2147483647 w 391"/>
              <a:gd name="T33" fmla="*/ 2147483647 h 448"/>
              <a:gd name="T34" fmla="*/ 2147483647 w 391"/>
              <a:gd name="T35" fmla="*/ 2147483647 h 448"/>
              <a:gd name="T36" fmla="*/ 2147483647 w 391"/>
              <a:gd name="T37" fmla="*/ 2147483647 h 448"/>
              <a:gd name="T38" fmla="*/ 0 w 391"/>
              <a:gd name="T39" fmla="*/ 2147483647 h 448"/>
              <a:gd name="T40" fmla="*/ 0 w 391"/>
              <a:gd name="T41" fmla="*/ 2147483647 h 448"/>
              <a:gd name="T42" fmla="*/ 0 w 391"/>
              <a:gd name="T43" fmla="*/ 0 h 448"/>
              <a:gd name="T44" fmla="*/ 0 w 391"/>
              <a:gd name="T45" fmla="*/ 2147483647 h 448"/>
              <a:gd name="T46" fmla="*/ 0 w 391"/>
              <a:gd name="T47" fmla="*/ 2147483647 h 448"/>
              <a:gd name="T48" fmla="*/ 0 w 391"/>
              <a:gd name="T49" fmla="*/ 2147483647 h 448"/>
              <a:gd name="T50" fmla="*/ 2147483647 w 391"/>
              <a:gd name="T51" fmla="*/ 2147483647 h 448"/>
              <a:gd name="T52" fmla="*/ 2147483647 w 391"/>
              <a:gd name="T53" fmla="*/ 2147483647 h 448"/>
              <a:gd name="T54" fmla="*/ 2147483647 w 391"/>
              <a:gd name="T55" fmla="*/ 2147483647 h 448"/>
              <a:gd name="T56" fmla="*/ 2147483647 w 391"/>
              <a:gd name="T57" fmla="*/ 2147483647 h 448"/>
              <a:gd name="T58" fmla="*/ 2147483647 w 391"/>
              <a:gd name="T59" fmla="*/ 2147483647 h 448"/>
              <a:gd name="T60" fmla="*/ 2147483647 w 391"/>
              <a:gd name="T61" fmla="*/ 2147483647 h 448"/>
              <a:gd name="T62" fmla="*/ 2147483647 w 391"/>
              <a:gd name="T63" fmla="*/ 2147483647 h 448"/>
              <a:gd name="T64" fmla="*/ 2147483647 w 391"/>
              <a:gd name="T65" fmla="*/ 2147483647 h 448"/>
              <a:gd name="T66" fmla="*/ 2147483647 w 391"/>
              <a:gd name="T67" fmla="*/ 2147483647 h 448"/>
              <a:gd name="T68" fmla="*/ 2147483647 w 391"/>
              <a:gd name="T69" fmla="*/ 2147483647 h 448"/>
              <a:gd name="T70" fmla="*/ 2147483647 w 391"/>
              <a:gd name="T71" fmla="*/ 2147483647 h 448"/>
              <a:gd name="T72" fmla="*/ 2147483647 w 391"/>
              <a:gd name="T73" fmla="*/ 2147483647 h 448"/>
              <a:gd name="T74" fmla="*/ 2147483647 w 391"/>
              <a:gd name="T75" fmla="*/ 2147483647 h 448"/>
              <a:gd name="T76" fmla="*/ 2147483647 w 391"/>
              <a:gd name="T77" fmla="*/ 2147483647 h 448"/>
              <a:gd name="T78" fmla="*/ 2147483647 w 391"/>
              <a:gd name="T79" fmla="*/ 2147483647 h 448"/>
              <a:gd name="T80" fmla="*/ 2147483647 w 391"/>
              <a:gd name="T81" fmla="*/ 2147483647 h 448"/>
              <a:gd name="T82" fmla="*/ 2147483647 w 391"/>
              <a:gd name="T83" fmla="*/ 2147483647 h 448"/>
              <a:gd name="T84" fmla="*/ 2147483647 w 391"/>
              <a:gd name="T85" fmla="*/ 2147483647 h 448"/>
              <a:gd name="T86" fmla="*/ 2147483647 w 391"/>
              <a:gd name="T87" fmla="*/ 2147483647 h 448"/>
              <a:gd name="T88" fmla="*/ 2147483647 w 391"/>
              <a:gd name="T89" fmla="*/ 2147483647 h 44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91"/>
              <a:gd name="T136" fmla="*/ 0 h 448"/>
              <a:gd name="T137" fmla="*/ 391 w 391"/>
              <a:gd name="T138" fmla="*/ 448 h 448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91" h="448">
                <a:moveTo>
                  <a:pt x="390" y="319"/>
                </a:moveTo>
                <a:lnTo>
                  <a:pt x="347" y="308"/>
                </a:lnTo>
                <a:lnTo>
                  <a:pt x="325" y="298"/>
                </a:lnTo>
                <a:lnTo>
                  <a:pt x="282" y="287"/>
                </a:lnTo>
                <a:lnTo>
                  <a:pt x="260" y="277"/>
                </a:lnTo>
                <a:lnTo>
                  <a:pt x="228" y="255"/>
                </a:lnTo>
                <a:lnTo>
                  <a:pt x="206" y="245"/>
                </a:lnTo>
                <a:lnTo>
                  <a:pt x="173" y="234"/>
                </a:lnTo>
                <a:lnTo>
                  <a:pt x="152" y="213"/>
                </a:lnTo>
                <a:lnTo>
                  <a:pt x="130" y="202"/>
                </a:lnTo>
                <a:lnTo>
                  <a:pt x="108" y="181"/>
                </a:lnTo>
                <a:lnTo>
                  <a:pt x="97" y="170"/>
                </a:lnTo>
                <a:lnTo>
                  <a:pt x="76" y="160"/>
                </a:lnTo>
                <a:lnTo>
                  <a:pt x="65" y="138"/>
                </a:lnTo>
                <a:lnTo>
                  <a:pt x="43" y="128"/>
                </a:lnTo>
                <a:lnTo>
                  <a:pt x="32" y="107"/>
                </a:lnTo>
                <a:lnTo>
                  <a:pt x="21" y="85"/>
                </a:lnTo>
                <a:lnTo>
                  <a:pt x="10" y="75"/>
                </a:lnTo>
                <a:lnTo>
                  <a:pt x="10" y="53"/>
                </a:lnTo>
                <a:lnTo>
                  <a:pt x="0" y="32"/>
                </a:lnTo>
                <a:lnTo>
                  <a:pt x="0" y="21"/>
                </a:lnTo>
                <a:lnTo>
                  <a:pt x="0" y="0"/>
                </a:lnTo>
                <a:lnTo>
                  <a:pt x="0" y="128"/>
                </a:lnTo>
                <a:lnTo>
                  <a:pt x="0" y="149"/>
                </a:lnTo>
                <a:lnTo>
                  <a:pt x="0" y="160"/>
                </a:lnTo>
                <a:lnTo>
                  <a:pt x="10" y="181"/>
                </a:lnTo>
                <a:lnTo>
                  <a:pt x="10" y="202"/>
                </a:lnTo>
                <a:lnTo>
                  <a:pt x="21" y="213"/>
                </a:lnTo>
                <a:lnTo>
                  <a:pt x="32" y="234"/>
                </a:lnTo>
                <a:lnTo>
                  <a:pt x="43" y="255"/>
                </a:lnTo>
                <a:lnTo>
                  <a:pt x="65" y="266"/>
                </a:lnTo>
                <a:lnTo>
                  <a:pt x="76" y="287"/>
                </a:lnTo>
                <a:lnTo>
                  <a:pt x="97" y="298"/>
                </a:lnTo>
                <a:lnTo>
                  <a:pt x="108" y="308"/>
                </a:lnTo>
                <a:lnTo>
                  <a:pt x="130" y="330"/>
                </a:lnTo>
                <a:lnTo>
                  <a:pt x="152" y="340"/>
                </a:lnTo>
                <a:lnTo>
                  <a:pt x="173" y="362"/>
                </a:lnTo>
                <a:lnTo>
                  <a:pt x="206" y="372"/>
                </a:lnTo>
                <a:lnTo>
                  <a:pt x="228" y="383"/>
                </a:lnTo>
                <a:lnTo>
                  <a:pt x="260" y="404"/>
                </a:lnTo>
                <a:lnTo>
                  <a:pt x="282" y="415"/>
                </a:lnTo>
                <a:lnTo>
                  <a:pt x="325" y="425"/>
                </a:lnTo>
                <a:lnTo>
                  <a:pt x="347" y="436"/>
                </a:lnTo>
                <a:lnTo>
                  <a:pt x="390" y="447"/>
                </a:lnTo>
                <a:lnTo>
                  <a:pt x="390" y="319"/>
                </a:lnTo>
              </a:path>
            </a:pathLst>
          </a:custGeom>
          <a:solidFill>
            <a:srgbClr val="8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9395" name="Freeform 5"/>
          <p:cNvSpPr>
            <a:spLocks/>
          </p:cNvSpPr>
          <p:nvPr/>
        </p:nvSpPr>
        <p:spPr bwMode="auto">
          <a:xfrm>
            <a:off x="3519488" y="3095625"/>
            <a:ext cx="954087" cy="709613"/>
          </a:xfrm>
          <a:custGeom>
            <a:avLst/>
            <a:gdLst>
              <a:gd name="T0" fmla="*/ 2147483647 w 555"/>
              <a:gd name="T1" fmla="*/ 0 h 447"/>
              <a:gd name="T2" fmla="*/ 0 w 555"/>
              <a:gd name="T3" fmla="*/ 2147483647 h 447"/>
              <a:gd name="T4" fmla="*/ 0 w 555"/>
              <a:gd name="T5" fmla="*/ 2147483647 h 447"/>
              <a:gd name="T6" fmla="*/ 2147483647 w 555"/>
              <a:gd name="T7" fmla="*/ 2147483647 h 447"/>
              <a:gd name="T8" fmla="*/ 2147483647 w 555"/>
              <a:gd name="T9" fmla="*/ 0 h 4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55"/>
              <a:gd name="T16" fmla="*/ 0 h 447"/>
              <a:gd name="T17" fmla="*/ 555 w 555"/>
              <a:gd name="T18" fmla="*/ 447 h 4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55" h="447">
                <a:moveTo>
                  <a:pt x="554" y="0"/>
                </a:moveTo>
                <a:lnTo>
                  <a:pt x="0" y="319"/>
                </a:lnTo>
                <a:lnTo>
                  <a:pt x="0" y="446"/>
                </a:lnTo>
                <a:lnTo>
                  <a:pt x="554" y="127"/>
                </a:lnTo>
                <a:lnTo>
                  <a:pt x="554" y="0"/>
                </a:lnTo>
              </a:path>
            </a:pathLst>
          </a:custGeom>
          <a:solidFill>
            <a:srgbClr val="8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9396" name="Freeform 6"/>
          <p:cNvSpPr>
            <a:spLocks/>
          </p:cNvSpPr>
          <p:nvPr/>
        </p:nvSpPr>
        <p:spPr bwMode="auto">
          <a:xfrm>
            <a:off x="2859088" y="2486025"/>
            <a:ext cx="1625600" cy="1133475"/>
          </a:xfrm>
          <a:custGeom>
            <a:avLst/>
            <a:gdLst>
              <a:gd name="T0" fmla="*/ 2147483647 w 945"/>
              <a:gd name="T1" fmla="*/ 2147483647 h 714"/>
              <a:gd name="T2" fmla="*/ 2147483647 w 945"/>
              <a:gd name="T3" fmla="*/ 2147483647 h 714"/>
              <a:gd name="T4" fmla="*/ 2147483647 w 945"/>
              <a:gd name="T5" fmla="*/ 2147483647 h 714"/>
              <a:gd name="T6" fmla="*/ 2147483647 w 945"/>
              <a:gd name="T7" fmla="*/ 2147483647 h 714"/>
              <a:gd name="T8" fmla="*/ 2147483647 w 945"/>
              <a:gd name="T9" fmla="*/ 2147483647 h 714"/>
              <a:gd name="T10" fmla="*/ 2147483647 w 945"/>
              <a:gd name="T11" fmla="*/ 2147483647 h 714"/>
              <a:gd name="T12" fmla="*/ 2147483647 w 945"/>
              <a:gd name="T13" fmla="*/ 2147483647 h 714"/>
              <a:gd name="T14" fmla="*/ 2147483647 w 945"/>
              <a:gd name="T15" fmla="*/ 2147483647 h 714"/>
              <a:gd name="T16" fmla="*/ 2147483647 w 945"/>
              <a:gd name="T17" fmla="*/ 2147483647 h 714"/>
              <a:gd name="T18" fmla="*/ 2147483647 w 945"/>
              <a:gd name="T19" fmla="*/ 2147483647 h 714"/>
              <a:gd name="T20" fmla="*/ 2147483647 w 945"/>
              <a:gd name="T21" fmla="*/ 2147483647 h 714"/>
              <a:gd name="T22" fmla="*/ 2147483647 w 945"/>
              <a:gd name="T23" fmla="*/ 2147483647 h 714"/>
              <a:gd name="T24" fmla="*/ 2147483647 w 945"/>
              <a:gd name="T25" fmla="*/ 2147483647 h 714"/>
              <a:gd name="T26" fmla="*/ 2147483647 w 945"/>
              <a:gd name="T27" fmla="*/ 2147483647 h 714"/>
              <a:gd name="T28" fmla="*/ 2147483647 w 945"/>
              <a:gd name="T29" fmla="*/ 2147483647 h 714"/>
              <a:gd name="T30" fmla="*/ 2147483647 w 945"/>
              <a:gd name="T31" fmla="*/ 2147483647 h 714"/>
              <a:gd name="T32" fmla="*/ 2147483647 w 945"/>
              <a:gd name="T33" fmla="*/ 2147483647 h 714"/>
              <a:gd name="T34" fmla="*/ 2147483647 w 945"/>
              <a:gd name="T35" fmla="*/ 2147483647 h 714"/>
              <a:gd name="T36" fmla="*/ 0 w 945"/>
              <a:gd name="T37" fmla="*/ 2147483647 h 714"/>
              <a:gd name="T38" fmla="*/ 0 w 945"/>
              <a:gd name="T39" fmla="*/ 2147483647 h 714"/>
              <a:gd name="T40" fmla="*/ 0 w 945"/>
              <a:gd name="T41" fmla="*/ 2147483647 h 714"/>
              <a:gd name="T42" fmla="*/ 0 w 945"/>
              <a:gd name="T43" fmla="*/ 2147483647 h 714"/>
              <a:gd name="T44" fmla="*/ 0 w 945"/>
              <a:gd name="T45" fmla="*/ 2147483647 h 714"/>
              <a:gd name="T46" fmla="*/ 0 w 945"/>
              <a:gd name="T47" fmla="*/ 2147483647 h 714"/>
              <a:gd name="T48" fmla="*/ 2147483647 w 945"/>
              <a:gd name="T49" fmla="*/ 2147483647 h 714"/>
              <a:gd name="T50" fmla="*/ 2147483647 w 945"/>
              <a:gd name="T51" fmla="*/ 2147483647 h 714"/>
              <a:gd name="T52" fmla="*/ 2147483647 w 945"/>
              <a:gd name="T53" fmla="*/ 2147483647 h 714"/>
              <a:gd name="T54" fmla="*/ 2147483647 w 945"/>
              <a:gd name="T55" fmla="*/ 2147483647 h 714"/>
              <a:gd name="T56" fmla="*/ 2147483647 w 945"/>
              <a:gd name="T57" fmla="*/ 2147483647 h 714"/>
              <a:gd name="T58" fmla="*/ 2147483647 w 945"/>
              <a:gd name="T59" fmla="*/ 2147483647 h 714"/>
              <a:gd name="T60" fmla="*/ 2147483647 w 945"/>
              <a:gd name="T61" fmla="*/ 2147483647 h 714"/>
              <a:gd name="T62" fmla="*/ 2147483647 w 945"/>
              <a:gd name="T63" fmla="*/ 2147483647 h 714"/>
              <a:gd name="T64" fmla="*/ 2147483647 w 945"/>
              <a:gd name="T65" fmla="*/ 2147483647 h 714"/>
              <a:gd name="T66" fmla="*/ 2147483647 w 945"/>
              <a:gd name="T67" fmla="*/ 2147483647 h 714"/>
              <a:gd name="T68" fmla="*/ 2147483647 w 945"/>
              <a:gd name="T69" fmla="*/ 2147483647 h 714"/>
              <a:gd name="T70" fmla="*/ 2147483647 w 945"/>
              <a:gd name="T71" fmla="*/ 2147483647 h 714"/>
              <a:gd name="T72" fmla="*/ 2147483647 w 945"/>
              <a:gd name="T73" fmla="*/ 2147483647 h 714"/>
              <a:gd name="T74" fmla="*/ 2147483647 w 945"/>
              <a:gd name="T75" fmla="*/ 2147483647 h 714"/>
              <a:gd name="T76" fmla="*/ 2147483647 w 945"/>
              <a:gd name="T77" fmla="*/ 2147483647 h 714"/>
              <a:gd name="T78" fmla="*/ 2147483647 w 945"/>
              <a:gd name="T79" fmla="*/ 2147483647 h 714"/>
              <a:gd name="T80" fmla="*/ 2147483647 w 945"/>
              <a:gd name="T81" fmla="*/ 2147483647 h 714"/>
              <a:gd name="T82" fmla="*/ 2147483647 w 945"/>
              <a:gd name="T83" fmla="*/ 2147483647 h 714"/>
              <a:gd name="T84" fmla="*/ 2147483647 w 945"/>
              <a:gd name="T85" fmla="*/ 2147483647 h 714"/>
              <a:gd name="T86" fmla="*/ 2147483647 w 945"/>
              <a:gd name="T87" fmla="*/ 2147483647 h 714"/>
              <a:gd name="T88" fmla="*/ 2147483647 w 945"/>
              <a:gd name="T89" fmla="*/ 2147483647 h 714"/>
              <a:gd name="T90" fmla="*/ 2147483647 w 945"/>
              <a:gd name="T91" fmla="*/ 2147483647 h 714"/>
              <a:gd name="T92" fmla="*/ 2147483647 w 945"/>
              <a:gd name="T93" fmla="*/ 2147483647 h 714"/>
              <a:gd name="T94" fmla="*/ 2147483647 w 945"/>
              <a:gd name="T95" fmla="*/ 2147483647 h 714"/>
              <a:gd name="T96" fmla="*/ 2147483647 w 945"/>
              <a:gd name="T97" fmla="*/ 2147483647 h 714"/>
              <a:gd name="T98" fmla="*/ 2147483647 w 945"/>
              <a:gd name="T99" fmla="*/ 2147483647 h 714"/>
              <a:gd name="T100" fmla="*/ 2147483647 w 945"/>
              <a:gd name="T101" fmla="*/ 0 h 714"/>
              <a:gd name="T102" fmla="*/ 2147483647 w 945"/>
              <a:gd name="T103" fmla="*/ 0 h 714"/>
              <a:gd name="T104" fmla="*/ 2147483647 w 945"/>
              <a:gd name="T105" fmla="*/ 0 h 714"/>
              <a:gd name="T106" fmla="*/ 2147483647 w 945"/>
              <a:gd name="T107" fmla="*/ 0 h 714"/>
              <a:gd name="T108" fmla="*/ 2147483647 w 945"/>
              <a:gd name="T109" fmla="*/ 0 h 714"/>
              <a:gd name="T110" fmla="*/ 2147483647 w 945"/>
              <a:gd name="T111" fmla="*/ 2147483647 h 714"/>
              <a:gd name="T112" fmla="*/ 2147483647 w 945"/>
              <a:gd name="T113" fmla="*/ 2147483647 h 71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45"/>
              <a:gd name="T172" fmla="*/ 0 h 714"/>
              <a:gd name="T173" fmla="*/ 945 w 945"/>
              <a:gd name="T174" fmla="*/ 714 h 71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45" h="714">
                <a:moveTo>
                  <a:pt x="390" y="713"/>
                </a:moveTo>
                <a:lnTo>
                  <a:pt x="347" y="702"/>
                </a:lnTo>
                <a:lnTo>
                  <a:pt x="325" y="691"/>
                </a:lnTo>
                <a:lnTo>
                  <a:pt x="282" y="670"/>
                </a:lnTo>
                <a:lnTo>
                  <a:pt x="249" y="660"/>
                </a:lnTo>
                <a:lnTo>
                  <a:pt x="228" y="649"/>
                </a:lnTo>
                <a:lnTo>
                  <a:pt x="195" y="638"/>
                </a:lnTo>
                <a:lnTo>
                  <a:pt x="173" y="617"/>
                </a:lnTo>
                <a:lnTo>
                  <a:pt x="152" y="606"/>
                </a:lnTo>
                <a:lnTo>
                  <a:pt x="119" y="585"/>
                </a:lnTo>
                <a:lnTo>
                  <a:pt x="97" y="575"/>
                </a:lnTo>
                <a:lnTo>
                  <a:pt x="86" y="553"/>
                </a:lnTo>
                <a:lnTo>
                  <a:pt x="65" y="543"/>
                </a:lnTo>
                <a:lnTo>
                  <a:pt x="54" y="521"/>
                </a:lnTo>
                <a:lnTo>
                  <a:pt x="43" y="511"/>
                </a:lnTo>
                <a:lnTo>
                  <a:pt x="21" y="490"/>
                </a:lnTo>
                <a:lnTo>
                  <a:pt x="10" y="468"/>
                </a:lnTo>
                <a:lnTo>
                  <a:pt x="10" y="458"/>
                </a:lnTo>
                <a:lnTo>
                  <a:pt x="0" y="436"/>
                </a:lnTo>
                <a:lnTo>
                  <a:pt x="0" y="415"/>
                </a:lnTo>
                <a:lnTo>
                  <a:pt x="0" y="394"/>
                </a:lnTo>
                <a:lnTo>
                  <a:pt x="0" y="373"/>
                </a:lnTo>
                <a:lnTo>
                  <a:pt x="0" y="362"/>
                </a:lnTo>
                <a:lnTo>
                  <a:pt x="0" y="341"/>
                </a:lnTo>
                <a:lnTo>
                  <a:pt x="10" y="319"/>
                </a:lnTo>
                <a:lnTo>
                  <a:pt x="21" y="298"/>
                </a:lnTo>
                <a:lnTo>
                  <a:pt x="32" y="288"/>
                </a:lnTo>
                <a:lnTo>
                  <a:pt x="43" y="266"/>
                </a:lnTo>
                <a:lnTo>
                  <a:pt x="65" y="245"/>
                </a:lnTo>
                <a:lnTo>
                  <a:pt x="76" y="234"/>
                </a:lnTo>
                <a:lnTo>
                  <a:pt x="97" y="224"/>
                </a:lnTo>
                <a:lnTo>
                  <a:pt x="119" y="202"/>
                </a:lnTo>
                <a:lnTo>
                  <a:pt x="130" y="192"/>
                </a:lnTo>
                <a:lnTo>
                  <a:pt x="162" y="171"/>
                </a:lnTo>
                <a:lnTo>
                  <a:pt x="184" y="149"/>
                </a:lnTo>
                <a:lnTo>
                  <a:pt x="206" y="139"/>
                </a:lnTo>
                <a:lnTo>
                  <a:pt x="238" y="128"/>
                </a:lnTo>
                <a:lnTo>
                  <a:pt x="271" y="117"/>
                </a:lnTo>
                <a:lnTo>
                  <a:pt x="304" y="107"/>
                </a:lnTo>
                <a:lnTo>
                  <a:pt x="336" y="86"/>
                </a:lnTo>
                <a:lnTo>
                  <a:pt x="380" y="75"/>
                </a:lnTo>
                <a:lnTo>
                  <a:pt x="401" y="64"/>
                </a:lnTo>
                <a:lnTo>
                  <a:pt x="445" y="54"/>
                </a:lnTo>
                <a:lnTo>
                  <a:pt x="488" y="43"/>
                </a:lnTo>
                <a:lnTo>
                  <a:pt x="521" y="43"/>
                </a:lnTo>
                <a:lnTo>
                  <a:pt x="564" y="32"/>
                </a:lnTo>
                <a:lnTo>
                  <a:pt x="608" y="22"/>
                </a:lnTo>
                <a:lnTo>
                  <a:pt x="640" y="22"/>
                </a:lnTo>
                <a:lnTo>
                  <a:pt x="684" y="11"/>
                </a:lnTo>
                <a:lnTo>
                  <a:pt x="738" y="11"/>
                </a:lnTo>
                <a:lnTo>
                  <a:pt x="770" y="0"/>
                </a:lnTo>
                <a:lnTo>
                  <a:pt x="814" y="0"/>
                </a:lnTo>
                <a:lnTo>
                  <a:pt x="868" y="0"/>
                </a:lnTo>
                <a:lnTo>
                  <a:pt x="901" y="0"/>
                </a:lnTo>
                <a:lnTo>
                  <a:pt x="944" y="0"/>
                </a:lnTo>
                <a:lnTo>
                  <a:pt x="944" y="394"/>
                </a:lnTo>
                <a:lnTo>
                  <a:pt x="390" y="713"/>
                </a:lnTo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9397" name="Freeform 7"/>
          <p:cNvSpPr>
            <a:spLocks/>
          </p:cNvSpPr>
          <p:nvPr/>
        </p:nvSpPr>
        <p:spPr bwMode="auto">
          <a:xfrm>
            <a:off x="3765550" y="3778250"/>
            <a:ext cx="449263" cy="288925"/>
          </a:xfrm>
          <a:custGeom>
            <a:avLst/>
            <a:gdLst>
              <a:gd name="T0" fmla="*/ 2147483647 w 261"/>
              <a:gd name="T1" fmla="*/ 2147483647 h 182"/>
              <a:gd name="T2" fmla="*/ 2147483647 w 261"/>
              <a:gd name="T3" fmla="*/ 2147483647 h 182"/>
              <a:gd name="T4" fmla="*/ 2147483647 w 261"/>
              <a:gd name="T5" fmla="*/ 2147483647 h 182"/>
              <a:gd name="T6" fmla="*/ 2147483647 w 261"/>
              <a:gd name="T7" fmla="*/ 2147483647 h 182"/>
              <a:gd name="T8" fmla="*/ 2147483647 w 261"/>
              <a:gd name="T9" fmla="*/ 2147483647 h 182"/>
              <a:gd name="T10" fmla="*/ 2147483647 w 261"/>
              <a:gd name="T11" fmla="*/ 2147483647 h 182"/>
              <a:gd name="T12" fmla="*/ 2147483647 w 261"/>
              <a:gd name="T13" fmla="*/ 2147483647 h 182"/>
              <a:gd name="T14" fmla="*/ 2147483647 w 261"/>
              <a:gd name="T15" fmla="*/ 2147483647 h 182"/>
              <a:gd name="T16" fmla="*/ 2147483647 w 261"/>
              <a:gd name="T17" fmla="*/ 2147483647 h 182"/>
              <a:gd name="T18" fmla="*/ 0 w 261"/>
              <a:gd name="T19" fmla="*/ 0 h 182"/>
              <a:gd name="T20" fmla="*/ 0 w 261"/>
              <a:gd name="T21" fmla="*/ 2147483647 h 182"/>
              <a:gd name="T22" fmla="*/ 2147483647 w 261"/>
              <a:gd name="T23" fmla="*/ 2147483647 h 182"/>
              <a:gd name="T24" fmla="*/ 2147483647 w 261"/>
              <a:gd name="T25" fmla="*/ 2147483647 h 182"/>
              <a:gd name="T26" fmla="*/ 2147483647 w 261"/>
              <a:gd name="T27" fmla="*/ 2147483647 h 182"/>
              <a:gd name="T28" fmla="*/ 2147483647 w 261"/>
              <a:gd name="T29" fmla="*/ 2147483647 h 182"/>
              <a:gd name="T30" fmla="*/ 2147483647 w 261"/>
              <a:gd name="T31" fmla="*/ 2147483647 h 182"/>
              <a:gd name="T32" fmla="*/ 2147483647 w 261"/>
              <a:gd name="T33" fmla="*/ 2147483647 h 182"/>
              <a:gd name="T34" fmla="*/ 2147483647 w 261"/>
              <a:gd name="T35" fmla="*/ 2147483647 h 182"/>
              <a:gd name="T36" fmla="*/ 2147483647 w 261"/>
              <a:gd name="T37" fmla="*/ 2147483647 h 182"/>
              <a:gd name="T38" fmla="*/ 2147483647 w 261"/>
              <a:gd name="T39" fmla="*/ 2147483647 h 182"/>
              <a:gd name="T40" fmla="*/ 2147483647 w 261"/>
              <a:gd name="T41" fmla="*/ 2147483647 h 18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61"/>
              <a:gd name="T64" fmla="*/ 0 h 182"/>
              <a:gd name="T65" fmla="*/ 261 w 261"/>
              <a:gd name="T66" fmla="*/ 182 h 18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61" h="182">
                <a:moveTo>
                  <a:pt x="260" y="53"/>
                </a:moveTo>
                <a:lnTo>
                  <a:pt x="228" y="53"/>
                </a:lnTo>
                <a:lnTo>
                  <a:pt x="195" y="43"/>
                </a:lnTo>
                <a:lnTo>
                  <a:pt x="174" y="43"/>
                </a:lnTo>
                <a:lnTo>
                  <a:pt x="141" y="32"/>
                </a:lnTo>
                <a:lnTo>
                  <a:pt x="108" y="21"/>
                </a:lnTo>
                <a:lnTo>
                  <a:pt x="76" y="21"/>
                </a:lnTo>
                <a:lnTo>
                  <a:pt x="54" y="11"/>
                </a:lnTo>
                <a:lnTo>
                  <a:pt x="22" y="11"/>
                </a:lnTo>
                <a:lnTo>
                  <a:pt x="0" y="0"/>
                </a:lnTo>
                <a:lnTo>
                  <a:pt x="0" y="128"/>
                </a:lnTo>
                <a:lnTo>
                  <a:pt x="22" y="138"/>
                </a:lnTo>
                <a:lnTo>
                  <a:pt x="54" y="138"/>
                </a:lnTo>
                <a:lnTo>
                  <a:pt x="76" y="149"/>
                </a:lnTo>
                <a:lnTo>
                  <a:pt x="108" y="149"/>
                </a:lnTo>
                <a:lnTo>
                  <a:pt x="141" y="160"/>
                </a:lnTo>
                <a:lnTo>
                  <a:pt x="174" y="170"/>
                </a:lnTo>
                <a:lnTo>
                  <a:pt x="195" y="170"/>
                </a:lnTo>
                <a:lnTo>
                  <a:pt x="228" y="181"/>
                </a:lnTo>
                <a:lnTo>
                  <a:pt x="260" y="181"/>
                </a:lnTo>
                <a:lnTo>
                  <a:pt x="260" y="53"/>
                </a:lnTo>
              </a:path>
            </a:pathLst>
          </a:custGeom>
          <a:solidFill>
            <a:srgbClr val="0033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9398" name="Freeform 8"/>
          <p:cNvSpPr>
            <a:spLocks/>
          </p:cNvSpPr>
          <p:nvPr/>
        </p:nvSpPr>
        <p:spPr bwMode="auto">
          <a:xfrm>
            <a:off x="4213225" y="3289300"/>
            <a:ext cx="506413" cy="793750"/>
          </a:xfrm>
          <a:custGeom>
            <a:avLst/>
            <a:gdLst>
              <a:gd name="T0" fmla="*/ 2147483647 w 295"/>
              <a:gd name="T1" fmla="*/ 0 h 500"/>
              <a:gd name="T2" fmla="*/ 0 w 295"/>
              <a:gd name="T3" fmla="*/ 2147483647 h 500"/>
              <a:gd name="T4" fmla="*/ 0 w 295"/>
              <a:gd name="T5" fmla="*/ 2147483647 h 500"/>
              <a:gd name="T6" fmla="*/ 2147483647 w 295"/>
              <a:gd name="T7" fmla="*/ 2147483647 h 500"/>
              <a:gd name="T8" fmla="*/ 2147483647 w 295"/>
              <a:gd name="T9" fmla="*/ 0 h 5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5"/>
              <a:gd name="T16" fmla="*/ 0 h 500"/>
              <a:gd name="T17" fmla="*/ 295 w 295"/>
              <a:gd name="T18" fmla="*/ 500 h 5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5" h="500">
                <a:moveTo>
                  <a:pt x="294" y="0"/>
                </a:moveTo>
                <a:lnTo>
                  <a:pt x="0" y="372"/>
                </a:lnTo>
                <a:lnTo>
                  <a:pt x="0" y="499"/>
                </a:lnTo>
                <a:lnTo>
                  <a:pt x="294" y="127"/>
                </a:lnTo>
                <a:lnTo>
                  <a:pt x="294" y="0"/>
                </a:lnTo>
              </a:path>
            </a:pathLst>
          </a:custGeom>
          <a:solidFill>
            <a:srgbClr val="0033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59399" name="Freeform 9"/>
          <p:cNvSpPr>
            <a:spLocks/>
          </p:cNvSpPr>
          <p:nvPr/>
        </p:nvSpPr>
        <p:spPr bwMode="auto">
          <a:xfrm>
            <a:off x="3765550" y="3289300"/>
            <a:ext cx="954088" cy="592138"/>
          </a:xfrm>
          <a:custGeom>
            <a:avLst/>
            <a:gdLst>
              <a:gd name="T0" fmla="*/ 2147483647 w 555"/>
              <a:gd name="T1" fmla="*/ 2147483647 h 373"/>
              <a:gd name="T2" fmla="*/ 2147483647 w 555"/>
              <a:gd name="T3" fmla="*/ 2147483647 h 373"/>
              <a:gd name="T4" fmla="*/ 2147483647 w 555"/>
              <a:gd name="T5" fmla="*/ 2147483647 h 373"/>
              <a:gd name="T6" fmla="*/ 2147483647 w 555"/>
              <a:gd name="T7" fmla="*/ 2147483647 h 373"/>
              <a:gd name="T8" fmla="*/ 2147483647 w 555"/>
              <a:gd name="T9" fmla="*/ 2147483647 h 373"/>
              <a:gd name="T10" fmla="*/ 2147483647 w 555"/>
              <a:gd name="T11" fmla="*/ 2147483647 h 373"/>
              <a:gd name="T12" fmla="*/ 2147483647 w 555"/>
              <a:gd name="T13" fmla="*/ 2147483647 h 373"/>
              <a:gd name="T14" fmla="*/ 2147483647 w 555"/>
              <a:gd name="T15" fmla="*/ 2147483647 h 373"/>
              <a:gd name="T16" fmla="*/ 2147483647 w 555"/>
              <a:gd name="T17" fmla="*/ 2147483647 h 373"/>
              <a:gd name="T18" fmla="*/ 0 w 555"/>
              <a:gd name="T19" fmla="*/ 2147483647 h 373"/>
              <a:gd name="T20" fmla="*/ 2147483647 w 555"/>
              <a:gd name="T21" fmla="*/ 0 h 373"/>
              <a:gd name="T22" fmla="*/ 2147483647 w 555"/>
              <a:gd name="T23" fmla="*/ 2147483647 h 37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555"/>
              <a:gd name="T37" fmla="*/ 0 h 373"/>
              <a:gd name="T38" fmla="*/ 555 w 555"/>
              <a:gd name="T39" fmla="*/ 373 h 373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555" h="373">
                <a:moveTo>
                  <a:pt x="260" y="372"/>
                </a:moveTo>
                <a:lnTo>
                  <a:pt x="228" y="372"/>
                </a:lnTo>
                <a:lnTo>
                  <a:pt x="195" y="361"/>
                </a:lnTo>
                <a:lnTo>
                  <a:pt x="174" y="361"/>
                </a:lnTo>
                <a:lnTo>
                  <a:pt x="141" y="351"/>
                </a:lnTo>
                <a:lnTo>
                  <a:pt x="108" y="340"/>
                </a:lnTo>
                <a:lnTo>
                  <a:pt x="76" y="340"/>
                </a:lnTo>
                <a:lnTo>
                  <a:pt x="54" y="329"/>
                </a:lnTo>
                <a:lnTo>
                  <a:pt x="22" y="319"/>
                </a:lnTo>
                <a:lnTo>
                  <a:pt x="0" y="319"/>
                </a:lnTo>
                <a:lnTo>
                  <a:pt x="554" y="0"/>
                </a:lnTo>
                <a:lnTo>
                  <a:pt x="260" y="372"/>
                </a:lnTo>
              </a:path>
            </a:pathLst>
          </a:custGeom>
          <a:solidFill>
            <a:srgbClr val="008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4811713" y="3154363"/>
            <a:ext cx="2147887" cy="828675"/>
          </a:xfrm>
          <a:custGeom>
            <a:avLst/>
            <a:gdLst>
              <a:gd name="T0" fmla="*/ 2147483647 w 1249"/>
              <a:gd name="T1" fmla="*/ 2147483647 h 522"/>
              <a:gd name="T2" fmla="*/ 2147483647 w 1249"/>
              <a:gd name="T3" fmla="*/ 2147483647 h 522"/>
              <a:gd name="T4" fmla="*/ 2147483647 w 1249"/>
              <a:gd name="T5" fmla="*/ 2147483647 h 522"/>
              <a:gd name="T6" fmla="*/ 2147483647 w 1249"/>
              <a:gd name="T7" fmla="*/ 2147483647 h 522"/>
              <a:gd name="T8" fmla="*/ 2147483647 w 1249"/>
              <a:gd name="T9" fmla="*/ 2147483647 h 522"/>
              <a:gd name="T10" fmla="*/ 2147483647 w 1249"/>
              <a:gd name="T11" fmla="*/ 2147483647 h 522"/>
              <a:gd name="T12" fmla="*/ 2147483647 w 1249"/>
              <a:gd name="T13" fmla="*/ 2147483647 h 522"/>
              <a:gd name="T14" fmla="*/ 2147483647 w 1249"/>
              <a:gd name="T15" fmla="*/ 2147483647 h 522"/>
              <a:gd name="T16" fmla="*/ 2147483647 w 1249"/>
              <a:gd name="T17" fmla="*/ 2147483647 h 522"/>
              <a:gd name="T18" fmla="*/ 2147483647 w 1249"/>
              <a:gd name="T19" fmla="*/ 2147483647 h 522"/>
              <a:gd name="T20" fmla="*/ 2147483647 w 1249"/>
              <a:gd name="T21" fmla="*/ 2147483647 h 522"/>
              <a:gd name="T22" fmla="*/ 2147483647 w 1249"/>
              <a:gd name="T23" fmla="*/ 2147483647 h 522"/>
              <a:gd name="T24" fmla="*/ 2147483647 w 1249"/>
              <a:gd name="T25" fmla="*/ 2147483647 h 522"/>
              <a:gd name="T26" fmla="*/ 2147483647 w 1249"/>
              <a:gd name="T27" fmla="*/ 2147483647 h 522"/>
              <a:gd name="T28" fmla="*/ 2147483647 w 1249"/>
              <a:gd name="T29" fmla="*/ 2147483647 h 522"/>
              <a:gd name="T30" fmla="*/ 2147483647 w 1249"/>
              <a:gd name="T31" fmla="*/ 2147483647 h 522"/>
              <a:gd name="T32" fmla="*/ 2147483647 w 1249"/>
              <a:gd name="T33" fmla="*/ 2147483647 h 522"/>
              <a:gd name="T34" fmla="*/ 2147483647 w 1249"/>
              <a:gd name="T35" fmla="*/ 2147483647 h 522"/>
              <a:gd name="T36" fmla="*/ 2147483647 w 1249"/>
              <a:gd name="T37" fmla="*/ 2147483647 h 522"/>
              <a:gd name="T38" fmla="*/ 2147483647 w 1249"/>
              <a:gd name="T39" fmla="*/ 2147483647 h 522"/>
              <a:gd name="T40" fmla="*/ 2147483647 w 1249"/>
              <a:gd name="T41" fmla="*/ 2147483647 h 522"/>
              <a:gd name="T42" fmla="*/ 0 w 1249"/>
              <a:gd name="T43" fmla="*/ 2147483647 h 522"/>
              <a:gd name="T44" fmla="*/ 2147483647 w 1249"/>
              <a:gd name="T45" fmla="*/ 2147483647 h 522"/>
              <a:gd name="T46" fmla="*/ 2147483647 w 1249"/>
              <a:gd name="T47" fmla="*/ 2147483647 h 522"/>
              <a:gd name="T48" fmla="*/ 2147483647 w 1249"/>
              <a:gd name="T49" fmla="*/ 2147483647 h 522"/>
              <a:gd name="T50" fmla="*/ 2147483647 w 1249"/>
              <a:gd name="T51" fmla="*/ 2147483647 h 522"/>
              <a:gd name="T52" fmla="*/ 2147483647 w 1249"/>
              <a:gd name="T53" fmla="*/ 2147483647 h 522"/>
              <a:gd name="T54" fmla="*/ 2147483647 w 1249"/>
              <a:gd name="T55" fmla="*/ 2147483647 h 522"/>
              <a:gd name="T56" fmla="*/ 2147483647 w 1249"/>
              <a:gd name="T57" fmla="*/ 2147483647 h 522"/>
              <a:gd name="T58" fmla="*/ 2147483647 w 1249"/>
              <a:gd name="T59" fmla="*/ 2147483647 h 522"/>
              <a:gd name="T60" fmla="*/ 2147483647 w 1249"/>
              <a:gd name="T61" fmla="*/ 2147483647 h 522"/>
              <a:gd name="T62" fmla="*/ 2147483647 w 1249"/>
              <a:gd name="T63" fmla="*/ 2147483647 h 522"/>
              <a:gd name="T64" fmla="*/ 2147483647 w 1249"/>
              <a:gd name="T65" fmla="*/ 2147483647 h 522"/>
              <a:gd name="T66" fmla="*/ 2147483647 w 1249"/>
              <a:gd name="T67" fmla="*/ 2147483647 h 522"/>
              <a:gd name="T68" fmla="*/ 2147483647 w 1249"/>
              <a:gd name="T69" fmla="*/ 2147483647 h 522"/>
              <a:gd name="T70" fmla="*/ 2147483647 w 1249"/>
              <a:gd name="T71" fmla="*/ 2147483647 h 522"/>
              <a:gd name="T72" fmla="*/ 2147483647 w 1249"/>
              <a:gd name="T73" fmla="*/ 2147483647 h 522"/>
              <a:gd name="T74" fmla="*/ 2147483647 w 1249"/>
              <a:gd name="T75" fmla="*/ 2147483647 h 522"/>
              <a:gd name="T76" fmla="*/ 2147483647 w 1249"/>
              <a:gd name="T77" fmla="*/ 2147483647 h 522"/>
              <a:gd name="T78" fmla="*/ 2147483647 w 1249"/>
              <a:gd name="T79" fmla="*/ 2147483647 h 522"/>
              <a:gd name="T80" fmla="*/ 2147483647 w 1249"/>
              <a:gd name="T81" fmla="*/ 2147483647 h 522"/>
              <a:gd name="T82" fmla="*/ 2147483647 w 1249"/>
              <a:gd name="T83" fmla="*/ 2147483647 h 522"/>
              <a:gd name="T84" fmla="*/ 2147483647 w 1249"/>
              <a:gd name="T85" fmla="*/ 2147483647 h 52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249" h="522">
                <a:moveTo>
                  <a:pt x="1248" y="0"/>
                </a:moveTo>
                <a:lnTo>
                  <a:pt x="1248" y="21"/>
                </a:lnTo>
                <a:lnTo>
                  <a:pt x="1238" y="32"/>
                </a:lnTo>
                <a:lnTo>
                  <a:pt x="1238" y="53"/>
                </a:lnTo>
                <a:lnTo>
                  <a:pt x="1227" y="74"/>
                </a:lnTo>
                <a:lnTo>
                  <a:pt x="1227" y="85"/>
                </a:lnTo>
                <a:lnTo>
                  <a:pt x="1216" y="106"/>
                </a:lnTo>
                <a:lnTo>
                  <a:pt x="1194" y="127"/>
                </a:lnTo>
                <a:lnTo>
                  <a:pt x="1183" y="138"/>
                </a:lnTo>
                <a:lnTo>
                  <a:pt x="1172" y="159"/>
                </a:lnTo>
                <a:lnTo>
                  <a:pt x="1151" y="170"/>
                </a:lnTo>
                <a:lnTo>
                  <a:pt x="1140" y="180"/>
                </a:lnTo>
                <a:lnTo>
                  <a:pt x="1107" y="202"/>
                </a:lnTo>
                <a:lnTo>
                  <a:pt x="1096" y="212"/>
                </a:lnTo>
                <a:lnTo>
                  <a:pt x="1064" y="234"/>
                </a:lnTo>
                <a:lnTo>
                  <a:pt x="1031" y="244"/>
                </a:lnTo>
                <a:lnTo>
                  <a:pt x="1010" y="255"/>
                </a:lnTo>
                <a:lnTo>
                  <a:pt x="977" y="276"/>
                </a:lnTo>
                <a:lnTo>
                  <a:pt x="955" y="287"/>
                </a:lnTo>
                <a:lnTo>
                  <a:pt x="923" y="297"/>
                </a:lnTo>
                <a:lnTo>
                  <a:pt x="890" y="308"/>
                </a:lnTo>
                <a:lnTo>
                  <a:pt x="858" y="319"/>
                </a:lnTo>
                <a:lnTo>
                  <a:pt x="814" y="329"/>
                </a:lnTo>
                <a:lnTo>
                  <a:pt x="782" y="340"/>
                </a:lnTo>
                <a:lnTo>
                  <a:pt x="738" y="340"/>
                </a:lnTo>
                <a:lnTo>
                  <a:pt x="716" y="351"/>
                </a:lnTo>
                <a:lnTo>
                  <a:pt x="662" y="361"/>
                </a:lnTo>
                <a:lnTo>
                  <a:pt x="640" y="361"/>
                </a:lnTo>
                <a:lnTo>
                  <a:pt x="586" y="372"/>
                </a:lnTo>
                <a:lnTo>
                  <a:pt x="543" y="382"/>
                </a:lnTo>
                <a:lnTo>
                  <a:pt x="510" y="382"/>
                </a:lnTo>
                <a:lnTo>
                  <a:pt x="456" y="382"/>
                </a:lnTo>
                <a:lnTo>
                  <a:pt x="423" y="382"/>
                </a:lnTo>
                <a:lnTo>
                  <a:pt x="380" y="393"/>
                </a:lnTo>
                <a:lnTo>
                  <a:pt x="347" y="393"/>
                </a:lnTo>
                <a:lnTo>
                  <a:pt x="293" y="393"/>
                </a:lnTo>
                <a:lnTo>
                  <a:pt x="250" y="393"/>
                </a:lnTo>
                <a:lnTo>
                  <a:pt x="217" y="393"/>
                </a:lnTo>
                <a:lnTo>
                  <a:pt x="163" y="382"/>
                </a:lnTo>
                <a:lnTo>
                  <a:pt x="130" y="382"/>
                </a:lnTo>
                <a:lnTo>
                  <a:pt x="87" y="382"/>
                </a:lnTo>
                <a:lnTo>
                  <a:pt x="54" y="382"/>
                </a:lnTo>
                <a:lnTo>
                  <a:pt x="0" y="372"/>
                </a:lnTo>
                <a:lnTo>
                  <a:pt x="0" y="499"/>
                </a:lnTo>
                <a:lnTo>
                  <a:pt x="54" y="510"/>
                </a:lnTo>
                <a:lnTo>
                  <a:pt x="87" y="510"/>
                </a:lnTo>
                <a:lnTo>
                  <a:pt x="130" y="510"/>
                </a:lnTo>
                <a:lnTo>
                  <a:pt x="163" y="510"/>
                </a:lnTo>
                <a:lnTo>
                  <a:pt x="217" y="521"/>
                </a:lnTo>
                <a:lnTo>
                  <a:pt x="250" y="521"/>
                </a:lnTo>
                <a:lnTo>
                  <a:pt x="293" y="521"/>
                </a:lnTo>
                <a:lnTo>
                  <a:pt x="347" y="521"/>
                </a:lnTo>
                <a:lnTo>
                  <a:pt x="380" y="521"/>
                </a:lnTo>
                <a:lnTo>
                  <a:pt x="423" y="510"/>
                </a:lnTo>
                <a:lnTo>
                  <a:pt x="456" y="510"/>
                </a:lnTo>
                <a:lnTo>
                  <a:pt x="510" y="510"/>
                </a:lnTo>
                <a:lnTo>
                  <a:pt x="543" y="510"/>
                </a:lnTo>
                <a:lnTo>
                  <a:pt x="586" y="499"/>
                </a:lnTo>
                <a:lnTo>
                  <a:pt x="640" y="489"/>
                </a:lnTo>
                <a:lnTo>
                  <a:pt x="662" y="489"/>
                </a:lnTo>
                <a:lnTo>
                  <a:pt x="716" y="478"/>
                </a:lnTo>
                <a:lnTo>
                  <a:pt x="738" y="467"/>
                </a:lnTo>
                <a:lnTo>
                  <a:pt x="782" y="467"/>
                </a:lnTo>
                <a:lnTo>
                  <a:pt x="814" y="457"/>
                </a:lnTo>
                <a:lnTo>
                  <a:pt x="858" y="446"/>
                </a:lnTo>
                <a:lnTo>
                  <a:pt x="890" y="436"/>
                </a:lnTo>
                <a:lnTo>
                  <a:pt x="923" y="425"/>
                </a:lnTo>
                <a:lnTo>
                  <a:pt x="955" y="414"/>
                </a:lnTo>
                <a:lnTo>
                  <a:pt x="977" y="404"/>
                </a:lnTo>
                <a:lnTo>
                  <a:pt x="1010" y="382"/>
                </a:lnTo>
                <a:lnTo>
                  <a:pt x="1031" y="372"/>
                </a:lnTo>
                <a:lnTo>
                  <a:pt x="1064" y="361"/>
                </a:lnTo>
                <a:lnTo>
                  <a:pt x="1096" y="340"/>
                </a:lnTo>
                <a:lnTo>
                  <a:pt x="1107" y="329"/>
                </a:lnTo>
                <a:lnTo>
                  <a:pt x="1140" y="308"/>
                </a:lnTo>
                <a:lnTo>
                  <a:pt x="1151" y="297"/>
                </a:lnTo>
                <a:lnTo>
                  <a:pt x="1172" y="287"/>
                </a:lnTo>
                <a:lnTo>
                  <a:pt x="1183" y="265"/>
                </a:lnTo>
                <a:lnTo>
                  <a:pt x="1194" y="255"/>
                </a:lnTo>
                <a:lnTo>
                  <a:pt x="1216" y="234"/>
                </a:lnTo>
                <a:lnTo>
                  <a:pt x="1227" y="212"/>
                </a:lnTo>
                <a:lnTo>
                  <a:pt x="1227" y="202"/>
                </a:lnTo>
                <a:lnTo>
                  <a:pt x="1238" y="180"/>
                </a:lnTo>
                <a:lnTo>
                  <a:pt x="1238" y="159"/>
                </a:lnTo>
                <a:lnTo>
                  <a:pt x="1248" y="149"/>
                </a:lnTo>
                <a:lnTo>
                  <a:pt x="1248" y="127"/>
                </a:lnTo>
                <a:lnTo>
                  <a:pt x="1248" y="0"/>
                </a:ln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840288" y="2562225"/>
            <a:ext cx="2147887" cy="1250950"/>
          </a:xfrm>
          <a:custGeom>
            <a:avLst/>
            <a:gdLst>
              <a:gd name="T0" fmla="*/ 2147483647 w 1249"/>
              <a:gd name="T1" fmla="*/ 0 h 788"/>
              <a:gd name="T2" fmla="*/ 2147483647 w 1249"/>
              <a:gd name="T3" fmla="*/ 0 h 788"/>
              <a:gd name="T4" fmla="*/ 2147483647 w 1249"/>
              <a:gd name="T5" fmla="*/ 2147483647 h 788"/>
              <a:gd name="T6" fmla="*/ 2147483647 w 1249"/>
              <a:gd name="T7" fmla="*/ 2147483647 h 788"/>
              <a:gd name="T8" fmla="*/ 2147483647 w 1249"/>
              <a:gd name="T9" fmla="*/ 2147483647 h 788"/>
              <a:gd name="T10" fmla="*/ 2147483647 w 1249"/>
              <a:gd name="T11" fmla="*/ 2147483647 h 788"/>
              <a:gd name="T12" fmla="*/ 2147483647 w 1249"/>
              <a:gd name="T13" fmla="*/ 2147483647 h 788"/>
              <a:gd name="T14" fmla="*/ 2147483647 w 1249"/>
              <a:gd name="T15" fmla="*/ 2147483647 h 788"/>
              <a:gd name="T16" fmla="*/ 2147483647 w 1249"/>
              <a:gd name="T17" fmla="*/ 2147483647 h 788"/>
              <a:gd name="T18" fmla="*/ 2147483647 w 1249"/>
              <a:gd name="T19" fmla="*/ 2147483647 h 788"/>
              <a:gd name="T20" fmla="*/ 2147483647 w 1249"/>
              <a:gd name="T21" fmla="*/ 2147483647 h 788"/>
              <a:gd name="T22" fmla="*/ 2147483647 w 1249"/>
              <a:gd name="T23" fmla="*/ 2147483647 h 788"/>
              <a:gd name="T24" fmla="*/ 2147483647 w 1249"/>
              <a:gd name="T25" fmla="*/ 2147483647 h 788"/>
              <a:gd name="T26" fmla="*/ 2147483647 w 1249"/>
              <a:gd name="T27" fmla="*/ 2147483647 h 788"/>
              <a:gd name="T28" fmla="*/ 2147483647 w 1249"/>
              <a:gd name="T29" fmla="*/ 2147483647 h 788"/>
              <a:gd name="T30" fmla="*/ 2147483647 w 1249"/>
              <a:gd name="T31" fmla="*/ 2147483647 h 788"/>
              <a:gd name="T32" fmla="*/ 2147483647 w 1249"/>
              <a:gd name="T33" fmla="*/ 2147483647 h 788"/>
              <a:gd name="T34" fmla="*/ 2147483647 w 1249"/>
              <a:gd name="T35" fmla="*/ 2147483647 h 788"/>
              <a:gd name="T36" fmla="*/ 2147483647 w 1249"/>
              <a:gd name="T37" fmla="*/ 2147483647 h 788"/>
              <a:gd name="T38" fmla="*/ 2147483647 w 1249"/>
              <a:gd name="T39" fmla="*/ 2147483647 h 788"/>
              <a:gd name="T40" fmla="*/ 2147483647 w 1249"/>
              <a:gd name="T41" fmla="*/ 2147483647 h 788"/>
              <a:gd name="T42" fmla="*/ 2147483647 w 1249"/>
              <a:gd name="T43" fmla="*/ 2147483647 h 788"/>
              <a:gd name="T44" fmla="*/ 2147483647 w 1249"/>
              <a:gd name="T45" fmla="*/ 2147483647 h 788"/>
              <a:gd name="T46" fmla="*/ 2147483647 w 1249"/>
              <a:gd name="T47" fmla="*/ 2147483647 h 788"/>
              <a:gd name="T48" fmla="*/ 2147483647 w 1249"/>
              <a:gd name="T49" fmla="*/ 2147483647 h 788"/>
              <a:gd name="T50" fmla="*/ 2147483647 w 1249"/>
              <a:gd name="T51" fmla="*/ 2147483647 h 788"/>
              <a:gd name="T52" fmla="*/ 2147483647 w 1249"/>
              <a:gd name="T53" fmla="*/ 2147483647 h 788"/>
              <a:gd name="T54" fmla="*/ 2147483647 w 1249"/>
              <a:gd name="T55" fmla="*/ 2147483647 h 788"/>
              <a:gd name="T56" fmla="*/ 2147483647 w 1249"/>
              <a:gd name="T57" fmla="*/ 2147483647 h 788"/>
              <a:gd name="T58" fmla="*/ 2147483647 w 1249"/>
              <a:gd name="T59" fmla="*/ 2147483647 h 788"/>
              <a:gd name="T60" fmla="*/ 2147483647 w 1249"/>
              <a:gd name="T61" fmla="*/ 2147483647 h 788"/>
              <a:gd name="T62" fmla="*/ 2147483647 w 1249"/>
              <a:gd name="T63" fmla="*/ 2147483647 h 788"/>
              <a:gd name="T64" fmla="*/ 2147483647 w 1249"/>
              <a:gd name="T65" fmla="*/ 2147483647 h 788"/>
              <a:gd name="T66" fmla="*/ 2147483647 w 1249"/>
              <a:gd name="T67" fmla="*/ 2147483647 h 788"/>
              <a:gd name="T68" fmla="*/ 2147483647 w 1249"/>
              <a:gd name="T69" fmla="*/ 2147483647 h 788"/>
              <a:gd name="T70" fmla="*/ 2147483647 w 1249"/>
              <a:gd name="T71" fmla="*/ 2147483647 h 788"/>
              <a:gd name="T72" fmla="*/ 2147483647 w 1249"/>
              <a:gd name="T73" fmla="*/ 2147483647 h 788"/>
              <a:gd name="T74" fmla="*/ 0 w 1249"/>
              <a:gd name="T75" fmla="*/ 2147483647 h 788"/>
              <a:gd name="T76" fmla="*/ 2147483647 w 1249"/>
              <a:gd name="T77" fmla="*/ 0 h 788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249" h="788">
                <a:moveTo>
                  <a:pt x="293" y="0"/>
                </a:moveTo>
                <a:lnTo>
                  <a:pt x="347" y="0"/>
                </a:lnTo>
                <a:lnTo>
                  <a:pt x="380" y="0"/>
                </a:lnTo>
                <a:lnTo>
                  <a:pt x="423" y="0"/>
                </a:lnTo>
                <a:lnTo>
                  <a:pt x="478" y="0"/>
                </a:lnTo>
                <a:lnTo>
                  <a:pt x="510" y="11"/>
                </a:lnTo>
                <a:lnTo>
                  <a:pt x="554" y="11"/>
                </a:lnTo>
                <a:lnTo>
                  <a:pt x="586" y="21"/>
                </a:lnTo>
                <a:lnTo>
                  <a:pt x="640" y="21"/>
                </a:lnTo>
                <a:lnTo>
                  <a:pt x="684" y="32"/>
                </a:lnTo>
                <a:lnTo>
                  <a:pt x="716" y="32"/>
                </a:lnTo>
                <a:lnTo>
                  <a:pt x="760" y="43"/>
                </a:lnTo>
                <a:lnTo>
                  <a:pt x="803" y="53"/>
                </a:lnTo>
                <a:lnTo>
                  <a:pt x="825" y="64"/>
                </a:lnTo>
                <a:lnTo>
                  <a:pt x="868" y="74"/>
                </a:lnTo>
                <a:lnTo>
                  <a:pt x="901" y="85"/>
                </a:lnTo>
                <a:lnTo>
                  <a:pt x="934" y="96"/>
                </a:lnTo>
                <a:lnTo>
                  <a:pt x="966" y="117"/>
                </a:lnTo>
                <a:lnTo>
                  <a:pt x="999" y="128"/>
                </a:lnTo>
                <a:lnTo>
                  <a:pt x="1020" y="138"/>
                </a:lnTo>
                <a:lnTo>
                  <a:pt x="1053" y="149"/>
                </a:lnTo>
                <a:lnTo>
                  <a:pt x="1075" y="170"/>
                </a:lnTo>
                <a:lnTo>
                  <a:pt x="1096" y="181"/>
                </a:lnTo>
                <a:lnTo>
                  <a:pt x="1129" y="202"/>
                </a:lnTo>
                <a:lnTo>
                  <a:pt x="1140" y="213"/>
                </a:lnTo>
                <a:lnTo>
                  <a:pt x="1162" y="234"/>
                </a:lnTo>
                <a:lnTo>
                  <a:pt x="1183" y="245"/>
                </a:lnTo>
                <a:lnTo>
                  <a:pt x="1194" y="266"/>
                </a:lnTo>
                <a:lnTo>
                  <a:pt x="1205" y="287"/>
                </a:lnTo>
                <a:lnTo>
                  <a:pt x="1227" y="298"/>
                </a:lnTo>
                <a:lnTo>
                  <a:pt x="1227" y="319"/>
                </a:lnTo>
                <a:lnTo>
                  <a:pt x="1238" y="340"/>
                </a:lnTo>
                <a:lnTo>
                  <a:pt x="1238" y="351"/>
                </a:lnTo>
                <a:lnTo>
                  <a:pt x="1248" y="372"/>
                </a:lnTo>
                <a:lnTo>
                  <a:pt x="1248" y="393"/>
                </a:lnTo>
                <a:lnTo>
                  <a:pt x="1248" y="404"/>
                </a:lnTo>
                <a:lnTo>
                  <a:pt x="1238" y="425"/>
                </a:lnTo>
                <a:lnTo>
                  <a:pt x="1238" y="447"/>
                </a:lnTo>
                <a:lnTo>
                  <a:pt x="1227" y="457"/>
                </a:lnTo>
                <a:lnTo>
                  <a:pt x="1227" y="478"/>
                </a:lnTo>
                <a:lnTo>
                  <a:pt x="1205" y="500"/>
                </a:lnTo>
                <a:lnTo>
                  <a:pt x="1194" y="510"/>
                </a:lnTo>
                <a:lnTo>
                  <a:pt x="1183" y="532"/>
                </a:lnTo>
                <a:lnTo>
                  <a:pt x="1162" y="553"/>
                </a:lnTo>
                <a:lnTo>
                  <a:pt x="1151" y="563"/>
                </a:lnTo>
                <a:lnTo>
                  <a:pt x="1129" y="585"/>
                </a:lnTo>
                <a:lnTo>
                  <a:pt x="1107" y="595"/>
                </a:lnTo>
                <a:lnTo>
                  <a:pt x="1086" y="606"/>
                </a:lnTo>
                <a:lnTo>
                  <a:pt x="1053" y="627"/>
                </a:lnTo>
                <a:lnTo>
                  <a:pt x="1031" y="638"/>
                </a:lnTo>
                <a:lnTo>
                  <a:pt x="999" y="659"/>
                </a:lnTo>
                <a:lnTo>
                  <a:pt x="966" y="670"/>
                </a:lnTo>
                <a:lnTo>
                  <a:pt x="944" y="680"/>
                </a:lnTo>
                <a:lnTo>
                  <a:pt x="901" y="691"/>
                </a:lnTo>
                <a:lnTo>
                  <a:pt x="868" y="702"/>
                </a:lnTo>
                <a:lnTo>
                  <a:pt x="836" y="712"/>
                </a:lnTo>
                <a:lnTo>
                  <a:pt x="803" y="723"/>
                </a:lnTo>
                <a:lnTo>
                  <a:pt x="771" y="734"/>
                </a:lnTo>
                <a:lnTo>
                  <a:pt x="727" y="744"/>
                </a:lnTo>
                <a:lnTo>
                  <a:pt x="684" y="755"/>
                </a:lnTo>
                <a:lnTo>
                  <a:pt x="651" y="755"/>
                </a:lnTo>
                <a:lnTo>
                  <a:pt x="608" y="765"/>
                </a:lnTo>
                <a:lnTo>
                  <a:pt x="554" y="765"/>
                </a:lnTo>
                <a:lnTo>
                  <a:pt x="521" y="776"/>
                </a:lnTo>
                <a:lnTo>
                  <a:pt x="478" y="776"/>
                </a:lnTo>
                <a:lnTo>
                  <a:pt x="423" y="776"/>
                </a:lnTo>
                <a:lnTo>
                  <a:pt x="391" y="787"/>
                </a:lnTo>
                <a:lnTo>
                  <a:pt x="347" y="787"/>
                </a:lnTo>
                <a:lnTo>
                  <a:pt x="293" y="787"/>
                </a:lnTo>
                <a:lnTo>
                  <a:pt x="260" y="787"/>
                </a:lnTo>
                <a:lnTo>
                  <a:pt x="217" y="787"/>
                </a:lnTo>
                <a:lnTo>
                  <a:pt x="184" y="776"/>
                </a:lnTo>
                <a:lnTo>
                  <a:pt x="130" y="776"/>
                </a:lnTo>
                <a:lnTo>
                  <a:pt x="87" y="776"/>
                </a:lnTo>
                <a:lnTo>
                  <a:pt x="54" y="765"/>
                </a:lnTo>
                <a:lnTo>
                  <a:pt x="0" y="765"/>
                </a:lnTo>
                <a:lnTo>
                  <a:pt x="293" y="393"/>
                </a:lnTo>
                <a:lnTo>
                  <a:pt x="293" y="0"/>
                </a:ln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9402" name="Rectangle 12"/>
          <p:cNvSpPr>
            <a:spLocks noChangeArrowheads="1"/>
          </p:cNvSpPr>
          <p:nvPr/>
        </p:nvSpPr>
        <p:spPr bwMode="auto">
          <a:xfrm>
            <a:off x="7121525" y="3386138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sz="2000" b="1"/>
              <a:t>Sampling</a:t>
            </a:r>
          </a:p>
        </p:txBody>
      </p:sp>
      <p:sp>
        <p:nvSpPr>
          <p:cNvPr id="59403" name="Rectangle 13"/>
          <p:cNvSpPr>
            <a:spLocks noChangeArrowheads="1"/>
          </p:cNvSpPr>
          <p:nvPr/>
        </p:nvSpPr>
        <p:spPr bwMode="auto">
          <a:xfrm>
            <a:off x="2795588" y="4410075"/>
            <a:ext cx="1403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sz="2000" b="1"/>
              <a:t>Analytical</a:t>
            </a:r>
            <a:r>
              <a:rPr lang="en-US" sz="2000" b="1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59404" name="Rectangle 14"/>
          <p:cNvSpPr>
            <a:spLocks noChangeArrowheads="1"/>
          </p:cNvSpPr>
          <p:nvPr/>
        </p:nvSpPr>
        <p:spPr bwMode="auto">
          <a:xfrm>
            <a:off x="2782888" y="4695825"/>
            <a:ext cx="14589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0" hangingPunct="0"/>
            <a:r>
              <a:rPr lang="en-US" sz="2000" b="1"/>
              <a:t>Instrument</a:t>
            </a:r>
          </a:p>
        </p:txBody>
      </p:sp>
      <p:sp>
        <p:nvSpPr>
          <p:cNvPr id="59405" name="Rectangle 15"/>
          <p:cNvSpPr>
            <a:spLocks noChangeArrowheads="1"/>
          </p:cNvSpPr>
          <p:nvPr/>
        </p:nvSpPr>
        <p:spPr bwMode="auto">
          <a:xfrm>
            <a:off x="1485900" y="2409825"/>
            <a:ext cx="9731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/>
              <a:t>Sample</a:t>
            </a:r>
            <a:r>
              <a:rPr lang="en-US" sz="2000" b="1">
                <a:solidFill>
                  <a:schemeClr val="folHlink"/>
                </a:solidFill>
              </a:rPr>
              <a:t> </a:t>
            </a:r>
          </a:p>
        </p:txBody>
      </p:sp>
      <p:sp>
        <p:nvSpPr>
          <p:cNvPr id="59406" name="Rectangle 16"/>
          <p:cNvSpPr>
            <a:spLocks noChangeArrowheads="1"/>
          </p:cNvSpPr>
          <p:nvPr/>
        </p:nvSpPr>
        <p:spPr bwMode="auto">
          <a:xfrm>
            <a:off x="1268413" y="2722563"/>
            <a:ext cx="14112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2000" b="1"/>
              <a:t>Preparation</a:t>
            </a:r>
          </a:p>
        </p:txBody>
      </p:sp>
      <p:sp>
        <p:nvSpPr>
          <p:cNvPr id="59407" name="Rectangle 17"/>
          <p:cNvSpPr>
            <a:spLocks noChangeArrowheads="1"/>
          </p:cNvSpPr>
          <p:nvPr/>
        </p:nvSpPr>
        <p:spPr bwMode="auto">
          <a:xfrm>
            <a:off x="3436938" y="2819400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>
                <a:solidFill>
                  <a:schemeClr val="bg1"/>
                </a:solidFill>
              </a:rPr>
              <a:t>40 %</a:t>
            </a:r>
          </a:p>
        </p:txBody>
      </p:sp>
      <p:sp>
        <p:nvSpPr>
          <p:cNvPr id="59408" name="Rectangle 18"/>
          <p:cNvSpPr>
            <a:spLocks noChangeArrowheads="1"/>
          </p:cNvSpPr>
          <p:nvPr/>
        </p:nvSpPr>
        <p:spPr bwMode="auto">
          <a:xfrm>
            <a:off x="5583238" y="29432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0" hangingPunct="0"/>
            <a:r>
              <a:rPr lang="en-US" sz="2000" b="1">
                <a:solidFill>
                  <a:schemeClr val="bg1"/>
                </a:solidFill>
              </a:rPr>
              <a:t>55 %</a:t>
            </a:r>
          </a:p>
        </p:txBody>
      </p:sp>
      <p:sp>
        <p:nvSpPr>
          <p:cNvPr id="59409" name="Rectangle 19"/>
          <p:cNvSpPr>
            <a:spLocks noChangeArrowheads="1"/>
          </p:cNvSpPr>
          <p:nvPr/>
        </p:nvSpPr>
        <p:spPr bwMode="auto">
          <a:xfrm>
            <a:off x="3240088" y="40100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0" hangingPunct="0"/>
            <a:r>
              <a:rPr lang="en-US" sz="2000" b="1"/>
              <a:t>5 %</a:t>
            </a:r>
          </a:p>
        </p:txBody>
      </p:sp>
      <p:sp>
        <p:nvSpPr>
          <p:cNvPr id="59410" name="Rectangle 20"/>
          <p:cNvSpPr>
            <a:spLocks noChangeArrowheads="1"/>
          </p:cNvSpPr>
          <p:nvPr/>
        </p:nvSpPr>
        <p:spPr bwMode="auto">
          <a:xfrm>
            <a:off x="776288" y="1500188"/>
            <a:ext cx="8355012" cy="4043362"/>
          </a:xfrm>
          <a:prstGeom prst="rect">
            <a:avLst/>
          </a:prstGeom>
          <a:noFill/>
          <a:ln w="25400">
            <a:solidFill>
              <a:srgbClr val="E6280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/>
          </a:p>
        </p:txBody>
      </p:sp>
      <p:sp>
        <p:nvSpPr>
          <p:cNvPr id="5941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D3E482D-3D55-4697-B2C1-A56EAB0484F9}" type="slidenum">
              <a:rPr lang="en-US" sz="800"/>
              <a:pPr algn="r"/>
              <a:t>35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Content Placeholder 3"/>
          <p:cNvSpPr>
            <a:spLocks/>
          </p:cNvSpPr>
          <p:nvPr/>
        </p:nvSpPr>
        <p:spPr bwMode="auto">
          <a:xfrm>
            <a:off x="560388" y="1352550"/>
            <a:ext cx="8785225" cy="4524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Increase mass of </a:t>
            </a:r>
            <a:r>
              <a:rPr lang="en-US" sz="2000" dirty="0" smtClean="0"/>
              <a:t>sample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 smtClean="0"/>
              <a:t>Increase number of increments (“cuts”)</a:t>
            </a:r>
            <a:endParaRPr lang="en-US" sz="2000" dirty="0"/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Reduce particle size (shredding, grinding)</a:t>
            </a:r>
          </a:p>
          <a:p>
            <a:pPr marL="534988" lvl="1" indent="-2651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The variance of the fundamental error is directly proportional to the </a:t>
            </a:r>
            <a:r>
              <a:rPr lang="en-US" b="1" dirty="0"/>
              <a:t>size of the largest particle</a:t>
            </a:r>
            <a:r>
              <a:rPr lang="en-US" dirty="0"/>
              <a:t> and inversely proportional to the </a:t>
            </a:r>
            <a:r>
              <a:rPr lang="en-US" b="1" dirty="0"/>
              <a:t>mass</a:t>
            </a:r>
            <a:r>
              <a:rPr lang="en-US" dirty="0"/>
              <a:t> of the sample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Composite sampling from different locations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For very inhomogeneous material: Pre-sorting and separate sampling/analysis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Choose appropriate sampling location and sampling tools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dirty="0"/>
          </a:p>
        </p:txBody>
      </p:sp>
      <p:sp>
        <p:nvSpPr>
          <p:cNvPr id="60418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Strategies to reduce sampling error</a:t>
            </a:r>
          </a:p>
        </p:txBody>
      </p:sp>
      <p:sp>
        <p:nvSpPr>
          <p:cNvPr id="6041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7D48101-C7A7-4452-B457-AC038CCF730C}" type="slidenum">
              <a:rPr lang="en-US" sz="800"/>
              <a:pPr algn="r"/>
              <a:t>36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Content Placeholder 3"/>
          <p:cNvSpPr>
            <a:spLocks/>
          </p:cNvSpPr>
          <p:nvPr/>
        </p:nvSpPr>
        <p:spPr bwMode="auto">
          <a:xfrm>
            <a:off x="3297238" y="1698625"/>
            <a:ext cx="6048375" cy="3242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Mechanical sampling from output stream </a:t>
            </a:r>
            <a:r>
              <a:rPr lang="en-GB" sz="2000" dirty="0" smtClean="0"/>
              <a:t>- transfer </a:t>
            </a:r>
            <a:r>
              <a:rPr lang="en-GB" sz="2000" dirty="0"/>
              <a:t>chute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Mechanical from conveyor belt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Mechanical from stopped belt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Manual from output stream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Manual from truck/train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Manual from pile / storage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1442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Sampling location vs. representativity</a:t>
            </a:r>
            <a:endParaRPr lang="en-US" sz="2400" b="1"/>
          </a:p>
        </p:txBody>
      </p:sp>
      <p:sp>
        <p:nvSpPr>
          <p:cNvPr id="61443" name="AutoShape 5"/>
          <p:cNvSpPr>
            <a:spLocks noChangeArrowheads="1"/>
          </p:cNvSpPr>
          <p:nvPr/>
        </p:nvSpPr>
        <p:spPr bwMode="auto">
          <a:xfrm rot="10800000">
            <a:off x="1136576" y="1556792"/>
            <a:ext cx="1438275" cy="3671887"/>
          </a:xfrm>
          <a:prstGeom prst="triangle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1444" name="Text Box 6"/>
          <p:cNvSpPr txBox="1">
            <a:spLocks noChangeArrowheads="1"/>
          </p:cNvSpPr>
          <p:nvPr/>
        </p:nvSpPr>
        <p:spPr bwMode="auto">
          <a:xfrm>
            <a:off x="1171500" y="1556792"/>
            <a:ext cx="13684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de-CH" sz="2000" dirty="0" err="1">
                <a:solidFill>
                  <a:schemeClr val="bg1"/>
                </a:solidFill>
              </a:rPr>
              <a:t>Representativity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144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02CFE85-C513-44B0-A193-AC6F8DCBA76E}" type="slidenum">
              <a:rPr lang="en-US" sz="800"/>
              <a:pPr algn="r"/>
              <a:t>37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3"/>
          <p:cNvSpPr>
            <a:spLocks/>
          </p:cNvSpPr>
          <p:nvPr/>
        </p:nvSpPr>
        <p:spPr bwMode="auto">
          <a:xfrm>
            <a:off x="488950" y="33020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Sampling shredder output, sample size reduction</a:t>
            </a:r>
          </a:p>
        </p:txBody>
      </p:sp>
      <p:pic>
        <p:nvPicPr>
          <p:cNvPr id="62466" name="Picture 2" descr="D:\Users\fllaeng\Documents\01_STAAR_Marocco\pictures\El Gara\DSC0016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925" y="1230313"/>
            <a:ext cx="6753225" cy="5065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rapezoid 5"/>
          <p:cNvSpPr/>
          <p:nvPr/>
        </p:nvSpPr>
        <p:spPr>
          <a:xfrm>
            <a:off x="2917825" y="3182938"/>
            <a:ext cx="863600" cy="720725"/>
          </a:xfrm>
          <a:prstGeom prst="trapezoid">
            <a:avLst/>
          </a:prstGeom>
          <a:solidFill>
            <a:srgbClr val="8B8D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2 l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9750" y="3182938"/>
            <a:ext cx="3924300" cy="55562"/>
          </a:xfrm>
          <a:prstGeom prst="rect">
            <a:avLst/>
          </a:prstGeom>
          <a:solidFill>
            <a:srgbClr val="8B8D8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246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2138" y="3554413"/>
            <a:ext cx="37719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3C8A614-8515-4C76-A68A-5E8738576EE3}" type="slidenum">
              <a:rPr lang="en-US" sz="800"/>
              <a:pPr algn="r"/>
              <a:t>38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Required sample mass – Standard EN 15442</a:t>
            </a:r>
          </a:p>
        </p:txBody>
      </p:sp>
      <p:pic>
        <p:nvPicPr>
          <p:cNvPr id="6349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5806" y="1223963"/>
            <a:ext cx="84232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6" name="Text Box 5"/>
          <p:cNvSpPr txBox="1">
            <a:spLocks noChangeArrowheads="1"/>
          </p:cNvSpPr>
          <p:nvPr/>
        </p:nvSpPr>
        <p:spPr bwMode="auto">
          <a:xfrm>
            <a:off x="776288" y="4348163"/>
            <a:ext cx="83518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de-CH"/>
          </a:p>
        </p:txBody>
      </p:sp>
      <p:graphicFrame>
        <p:nvGraphicFramePr>
          <p:cNvPr id="63493" name="Object 5"/>
          <p:cNvGraphicFramePr>
            <a:graphicFrameLocks noChangeAspect="1"/>
          </p:cNvGraphicFramePr>
          <p:nvPr/>
        </p:nvGraphicFramePr>
        <p:xfrm>
          <a:off x="776288" y="4516438"/>
          <a:ext cx="5256212" cy="1276350"/>
        </p:xfrm>
        <a:graphic>
          <a:graphicData uri="http://schemas.openxmlformats.org/presentationml/2006/ole">
            <p:oleObj spid="_x0000_s63505" name="Equation" r:id="rId4" imgW="1777229" imgH="431613" progId="Equation.3">
              <p:embed/>
            </p:oleObj>
          </a:graphicData>
        </a:graphic>
      </p:graphicFrame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319838" y="4997450"/>
            <a:ext cx="288131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CH" sz="2000"/>
              <a:t>(At least 24 increments)</a:t>
            </a:r>
            <a:endParaRPr lang="en-US" sz="2000"/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776288" y="5892800"/>
            <a:ext cx="8353425" cy="436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de-CH" sz="2200">
                <a:solidFill>
                  <a:schemeClr val="accent2"/>
                </a:solidFill>
              </a:rPr>
              <a:t>CEN/TS 15442: Standard for sampling solid recovered fuels</a:t>
            </a:r>
            <a:endParaRPr lang="en-US" sz="2200">
              <a:solidFill>
                <a:schemeClr val="accent2"/>
              </a:solidFill>
            </a:endParaRPr>
          </a:p>
        </p:txBody>
      </p:sp>
      <p:sp>
        <p:nvSpPr>
          <p:cNvPr id="6349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FF8CEC9-A3F6-4E49-95B2-9D1DAB9DDF2D}" type="slidenum">
              <a:rPr lang="en-US" sz="800"/>
              <a:pPr algn="r"/>
              <a:t>39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137E840-650A-4832-B319-2CF89C77E134}" type="slidenum">
              <a:rPr lang="en-US" sz="800"/>
              <a:pPr algn="r"/>
              <a:t>4</a:t>
            </a:fld>
            <a:endParaRPr lang="en-US" sz="800"/>
          </a:p>
        </p:txBody>
      </p:sp>
      <p:sp>
        <p:nvSpPr>
          <p:cNvPr id="18434" name="Title 4"/>
          <p:cNvSpPr>
            <a:spLocks/>
          </p:cNvSpPr>
          <p:nvPr/>
        </p:nvSpPr>
        <p:spPr bwMode="auto">
          <a:xfrm>
            <a:off x="531813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 smtClean="0"/>
              <a:t>Quality Management flow-sheet </a:t>
            </a:r>
            <a:endParaRPr lang="en-US" sz="2400" b="1" dirty="0"/>
          </a:p>
        </p:txBody>
      </p:sp>
      <p:sp>
        <p:nvSpPr>
          <p:cNvPr id="18436" name="Footer Placeholder 6"/>
          <p:cNvSpPr txBox="1">
            <a:spLocks noGrp="1"/>
          </p:cNvSpPr>
          <p:nvPr/>
        </p:nvSpPr>
        <p:spPr bwMode="auto">
          <a:xfrm>
            <a:off x="1395413" y="6875463"/>
            <a:ext cx="352901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endParaRPr lang="en-US" sz="80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8504" y="1340768"/>
            <a:ext cx="8856983" cy="5328592"/>
          </a:xfrm>
          <a:prstGeom prst="rect">
            <a:avLst/>
          </a:prstGeom>
          <a:noFill/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Content Placeholder 3"/>
          <p:cNvSpPr>
            <a:spLocks/>
          </p:cNvSpPr>
          <p:nvPr/>
        </p:nvSpPr>
        <p:spPr bwMode="auto">
          <a:xfrm>
            <a:off x="560388" y="2708920"/>
            <a:ext cx="878522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d</a:t>
            </a:r>
            <a:r>
              <a:rPr lang="en-US" baseline="-25000" dirty="0"/>
              <a:t>95</a:t>
            </a:r>
            <a:r>
              <a:rPr lang="en-US" dirty="0"/>
              <a:t>: Nominal particle size (95% of mass passing) [mm]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s: Form factor [mm</a:t>
            </a:r>
            <a:r>
              <a:rPr lang="en-US" baseline="30000" dirty="0"/>
              <a:t>3</a:t>
            </a:r>
            <a:r>
              <a:rPr lang="en-US" dirty="0"/>
              <a:t>/mm</a:t>
            </a:r>
            <a:r>
              <a:rPr lang="en-US" baseline="30000" dirty="0"/>
              <a:t>3</a:t>
            </a:r>
            <a:r>
              <a:rPr lang="en-US" dirty="0"/>
              <a:t>]. Calculated as max. volume of a particle (l x w x h) divided by max. length (l) of a particle to the power of 3. ≤ 1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>
                <a:latin typeface="Symbol" pitchFamily="18" charset="2"/>
              </a:rPr>
              <a:t>l</a:t>
            </a:r>
            <a:r>
              <a:rPr lang="en-US" dirty="0"/>
              <a:t>: Bulk density [g/cm</a:t>
            </a:r>
            <a:r>
              <a:rPr lang="en-US" baseline="30000" dirty="0"/>
              <a:t>3</a:t>
            </a:r>
            <a:r>
              <a:rPr lang="en-US" dirty="0"/>
              <a:t>]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g: Particle size distribution factor, according to ratio d</a:t>
            </a:r>
            <a:r>
              <a:rPr lang="en-US" baseline="-25000" dirty="0"/>
              <a:t>95</a:t>
            </a:r>
            <a:r>
              <a:rPr lang="en-US" dirty="0"/>
              <a:t>/d</a:t>
            </a:r>
            <a:r>
              <a:rPr lang="en-US" baseline="-25000" dirty="0"/>
              <a:t>05</a:t>
            </a:r>
            <a:r>
              <a:rPr lang="en-US" dirty="0"/>
              <a:t> (0.25 -1)</a:t>
            </a:r>
            <a:endParaRPr lang="en-US" baseline="-25000" dirty="0"/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p: Number of particles with property of interest [g/g], e.g. for RDF</a:t>
            </a:r>
          </a:p>
          <a:p>
            <a:pPr marL="534988" lvl="1" indent="-2651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/>
              <a:t>NCV: 0.1 (default)</a:t>
            </a:r>
          </a:p>
          <a:p>
            <a:pPr marL="534988" lvl="1" indent="-2651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/>
              <a:t>Cl: 0.02</a:t>
            </a:r>
          </a:p>
          <a:p>
            <a:pPr marL="534988" lvl="1" indent="-2651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/>
              <a:t>Cd: 0.002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 err="1"/>
              <a:t>C</a:t>
            </a:r>
            <a:r>
              <a:rPr lang="en-US" baseline="-25000" dirty="0" err="1"/>
              <a:t>v</a:t>
            </a:r>
            <a:r>
              <a:rPr lang="en-US" dirty="0"/>
              <a:t>: Coefficient of variation (fundamental sampling error); Guide value 0.1.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4518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Minimum mass of sample</a:t>
            </a:r>
            <a:endParaRPr lang="en-US" sz="2400" b="1"/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628190270"/>
              </p:ext>
            </p:extLst>
          </p:nvPr>
        </p:nvGraphicFramePr>
        <p:xfrm>
          <a:off x="563847" y="1268760"/>
          <a:ext cx="5695443" cy="1382556"/>
        </p:xfrm>
        <a:graphic>
          <a:graphicData uri="http://schemas.openxmlformats.org/presentationml/2006/ole">
            <p:oleObj spid="_x0000_s64528" name="Equation" r:id="rId3" imgW="1777229" imgH="431613" progId="Equation.3">
              <p:embed/>
            </p:oleObj>
          </a:graphicData>
        </a:graphic>
      </p:graphicFrame>
      <p:sp>
        <p:nvSpPr>
          <p:cNvPr id="6451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070CFB8-5394-4B24-846C-3D117B21D890}" type="slidenum">
              <a:rPr lang="en-US" sz="800"/>
              <a:pPr algn="r"/>
              <a:t>40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Sampling of bulk liquids</a:t>
            </a:r>
          </a:p>
        </p:txBody>
      </p:sp>
      <p:pic>
        <p:nvPicPr>
          <p:cNvPr id="65538" name="Picture 11" descr="9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038" y="1263650"/>
            <a:ext cx="6696075" cy="50228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6553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098B5CD-327F-4127-8CB2-5A71076F2BE0}" type="slidenum">
              <a:rPr lang="en-US" sz="800"/>
              <a:pPr algn="r"/>
              <a:t>41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Sampling of bulk solids</a:t>
            </a:r>
          </a:p>
        </p:txBody>
      </p:sp>
      <p:pic>
        <p:nvPicPr>
          <p:cNvPr id="66562" name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296988"/>
            <a:ext cx="3724275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0075" y="1298575"/>
            <a:ext cx="4967288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A0FC830-90D7-42C2-9067-DBC32C53BEFD}" type="slidenum">
              <a:rPr lang="en-US" sz="800"/>
              <a:pPr algn="r"/>
              <a:t>42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Automated RDF sampling </a:t>
            </a:r>
          </a:p>
        </p:txBody>
      </p:sp>
      <p:pic>
        <p:nvPicPr>
          <p:cNvPr id="67586" name="Picture 2" descr="http://www.zkg.de/imgs/53355989_a5499305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211263"/>
            <a:ext cx="3551970" cy="473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4" descr="http://www.zkg.de/imgs/53355994_7a053ed98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1383" y="1213149"/>
            <a:ext cx="3562312" cy="4752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TextBox 5"/>
          <p:cNvSpPr txBox="1">
            <a:spLocks noChangeArrowheads="1"/>
          </p:cNvSpPr>
          <p:nvPr/>
        </p:nvSpPr>
        <p:spPr bwMode="auto">
          <a:xfrm>
            <a:off x="1280592" y="6000879"/>
            <a:ext cx="59769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dirty="0" err="1"/>
              <a:t>Leube</a:t>
            </a:r>
            <a:r>
              <a:rPr lang="en-US" sz="1400" b="1" dirty="0"/>
              <a:t> cement plant, Austria [Source: ZKG International, 2013(2), 16.]</a:t>
            </a:r>
          </a:p>
        </p:txBody>
      </p:sp>
      <p:sp>
        <p:nvSpPr>
          <p:cNvPr id="6758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6F2FF5A-2835-4A4E-9549-E7204B960176}" type="slidenum">
              <a:rPr lang="en-US" sz="800"/>
              <a:pPr algn="r"/>
              <a:t>43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Portable XRF – no need for sampling?</a:t>
            </a:r>
            <a:endParaRPr lang="en-US" sz="2400" b="1"/>
          </a:p>
        </p:txBody>
      </p:sp>
      <p:pic>
        <p:nvPicPr>
          <p:cNvPr id="6861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64288" y="4227513"/>
            <a:ext cx="2982912" cy="219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Bild 4" descr="C:\Dokumente und Einstellungen\Stefan Rutsch\Eigene Dateien\Analyticon\Vortrag\PN HW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950" y="4198938"/>
            <a:ext cx="5815013" cy="218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2" name="Picture 5"/>
          <p:cNvPicPr>
            <a:picLocks noChangeAspect="1" noChangeArrowheads="1"/>
          </p:cNvPicPr>
          <p:nvPr/>
        </p:nvPicPr>
        <p:blipFill>
          <a:blip r:embed="rId4">
            <a:lum bright="6000"/>
          </a:blip>
          <a:srcRect/>
          <a:stretch>
            <a:fillRect/>
          </a:stretch>
        </p:blipFill>
        <p:spPr bwMode="auto">
          <a:xfrm>
            <a:off x="463550" y="1192213"/>
            <a:ext cx="5256213" cy="276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Text Box 6"/>
          <p:cNvSpPr txBox="1">
            <a:spLocks noChangeArrowheads="1"/>
          </p:cNvSpPr>
          <p:nvPr/>
        </p:nvSpPr>
        <p:spPr bwMode="auto">
          <a:xfrm>
            <a:off x="6105128" y="1206500"/>
            <a:ext cx="3276997" cy="28623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Tx/>
              <a:buChar char="•"/>
            </a:pPr>
            <a:r>
              <a:rPr lang="de-CH" dirty="0"/>
              <a:t>  </a:t>
            </a:r>
            <a:r>
              <a:rPr lang="en-GB" dirty="0"/>
              <a:t>Suppliers: </a:t>
            </a:r>
            <a:r>
              <a:rPr lang="en-GB" dirty="0" err="1"/>
              <a:t>Thermo</a:t>
            </a:r>
            <a:r>
              <a:rPr lang="en-GB" dirty="0"/>
              <a:t>/</a:t>
            </a:r>
            <a:r>
              <a:rPr lang="en-GB" dirty="0" err="1"/>
              <a:t>Niton</a:t>
            </a:r>
            <a:r>
              <a:rPr lang="en-GB" dirty="0"/>
              <a:t>, Oxford, </a:t>
            </a:r>
            <a:r>
              <a:rPr lang="en-GB" dirty="0" err="1"/>
              <a:t>Spectro</a:t>
            </a:r>
            <a:r>
              <a:rPr lang="en-GB" dirty="0"/>
              <a:t> (ca 30k€)</a:t>
            </a:r>
          </a:p>
          <a:p>
            <a:pPr>
              <a:buFontTx/>
              <a:buChar char="•"/>
            </a:pPr>
            <a:r>
              <a:rPr lang="en-GB" dirty="0"/>
              <a:t>  average of e.g. </a:t>
            </a:r>
            <a:r>
              <a:rPr lang="en-GB" dirty="0" smtClean="0"/>
              <a:t>20 measurements</a:t>
            </a:r>
            <a:endParaRPr lang="en-GB" dirty="0"/>
          </a:p>
          <a:p>
            <a:pPr>
              <a:buFontTx/>
              <a:buChar char="•"/>
            </a:pPr>
            <a:r>
              <a:rPr lang="en-GB" dirty="0"/>
              <a:t> Ca. 10-30 sec per </a:t>
            </a:r>
            <a:r>
              <a:rPr lang="en-GB" dirty="0" smtClean="0"/>
              <a:t>    measurement</a:t>
            </a:r>
            <a:endParaRPr lang="en-GB" dirty="0"/>
          </a:p>
          <a:p>
            <a:pPr>
              <a:buFontTx/>
              <a:buChar char="•"/>
            </a:pPr>
            <a:r>
              <a:rPr lang="en-GB" dirty="0"/>
              <a:t> Main application: Heavy elements, potentially Cl</a:t>
            </a:r>
          </a:p>
          <a:p>
            <a:pPr>
              <a:buFontTx/>
              <a:buChar char="•"/>
            </a:pPr>
            <a:r>
              <a:rPr lang="en-GB" dirty="0"/>
              <a:t> Sample preparation is important</a:t>
            </a:r>
          </a:p>
        </p:txBody>
      </p:sp>
      <p:sp>
        <p:nvSpPr>
          <p:cNvPr id="6861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1F6406B-4368-4529-BB46-8A71826A234C}" type="slidenum">
              <a:rPr lang="en-US" sz="800"/>
              <a:pPr algn="r"/>
              <a:t>44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Agenda: Key elements of an AFR quality control concept</a:t>
            </a:r>
          </a:p>
        </p:txBody>
      </p:sp>
      <p:sp>
        <p:nvSpPr>
          <p:cNvPr id="17410" name="TocEntry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512" y="2235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Clear </a:t>
            </a:r>
            <a:r>
              <a:rPr lang="en-US" sz="2200" dirty="0"/>
              <a:t>AFR/Waste specifications</a:t>
            </a:r>
          </a:p>
        </p:txBody>
      </p:sp>
      <p:cxnSp>
        <p:nvCxnSpPr>
          <p:cNvPr id="8" name="TocLine2"/>
          <p:cNvCxnSpPr/>
          <p:nvPr/>
        </p:nvCxnSpPr>
        <p:spPr>
          <a:xfrm>
            <a:off x="560512" y="2603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ocEntry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0512" y="26418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Documented AFR source qualification process</a:t>
            </a:r>
          </a:p>
        </p:txBody>
      </p:sp>
      <p:cxnSp>
        <p:nvCxnSpPr>
          <p:cNvPr id="10" name="TocLine3"/>
          <p:cNvCxnSpPr/>
          <p:nvPr/>
        </p:nvCxnSpPr>
        <p:spPr>
          <a:xfrm>
            <a:off x="560512" y="30101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TocEntry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0512" y="30482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Waste acceptance control on daily basis</a:t>
            </a:r>
          </a:p>
        </p:txBody>
      </p:sp>
      <p:cxnSp>
        <p:nvCxnSpPr>
          <p:cNvPr id="12" name="TocLine4"/>
          <p:cNvCxnSpPr/>
          <p:nvPr/>
        </p:nvCxnSpPr>
        <p:spPr>
          <a:xfrm>
            <a:off x="560512" y="34165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TocEntry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0512" y="34546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Adequate sampling/control plans</a:t>
            </a:r>
          </a:p>
        </p:txBody>
      </p:sp>
      <p:cxnSp>
        <p:nvCxnSpPr>
          <p:cNvPr id="14" name="TocLine5"/>
          <p:cNvCxnSpPr/>
          <p:nvPr/>
        </p:nvCxnSpPr>
        <p:spPr>
          <a:xfrm>
            <a:off x="560512" y="38229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TocEntry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0512" y="38610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Adequate sampling regime</a:t>
            </a:r>
          </a:p>
        </p:txBody>
      </p:sp>
      <p:cxnSp>
        <p:nvCxnSpPr>
          <p:cNvPr id="16" name="TocLine6"/>
          <p:cNvCxnSpPr/>
          <p:nvPr/>
        </p:nvCxnSpPr>
        <p:spPr>
          <a:xfrm>
            <a:off x="560512" y="42293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0" name="TocEntry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0512" y="4267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b="1" dirty="0"/>
              <a:t>Laboratory facilities and equipment</a:t>
            </a:r>
          </a:p>
        </p:txBody>
      </p:sp>
      <p:cxnSp>
        <p:nvCxnSpPr>
          <p:cNvPr id="18" name="TocLine7"/>
          <p:cNvCxnSpPr/>
          <p:nvPr/>
        </p:nvCxnSpPr>
        <p:spPr>
          <a:xfrm>
            <a:off x="560512" y="4635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2" name="Slide Number Placeholder 19"/>
          <p:cNvSpPr txBox="1">
            <a:spLocks noGrp="1"/>
          </p:cNvSpPr>
          <p:nvPr/>
        </p:nvSpPr>
        <p:spPr bwMode="auto">
          <a:xfrm>
            <a:off x="9129713" y="6826250"/>
            <a:ext cx="215900" cy="14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" rIns="0" bIns="0"/>
          <a:lstStyle/>
          <a:p>
            <a:pPr algn="r"/>
            <a:fld id="{9EBDA8DD-5239-40A8-9AEC-D91071B13A49}" type="slidenum">
              <a:rPr lang="en-US" sz="1000" b="1"/>
              <a:pPr algn="r"/>
              <a:t>45</a:t>
            </a:fld>
            <a:endParaRPr lang="en-US" sz="1000" b="1"/>
          </a:p>
        </p:txBody>
      </p:sp>
      <p:sp>
        <p:nvSpPr>
          <p:cNvPr id="174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19B38F1-0DB6-4B32-955D-E777116BB22D}" type="slidenum">
              <a:rPr lang="en-US" sz="800"/>
              <a:pPr algn="r"/>
              <a:t>45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EB41664-CFEC-49FE-B888-BA1148604A2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9" name="TocEntry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0636" y="1863303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AFR Quality Management </a:t>
            </a:r>
            <a:endParaRPr lang="en-US" sz="2200" dirty="0"/>
          </a:p>
        </p:txBody>
      </p:sp>
      <p:cxnSp>
        <p:nvCxnSpPr>
          <p:cNvPr id="20" name="TocLine2"/>
          <p:cNvCxnSpPr/>
          <p:nvPr/>
        </p:nvCxnSpPr>
        <p:spPr>
          <a:xfrm>
            <a:off x="560636" y="2223343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3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The AFR laboratory</a:t>
            </a:r>
            <a:endParaRPr lang="en-US" sz="2400" b="1"/>
          </a:p>
        </p:txBody>
      </p:sp>
      <p:pic>
        <p:nvPicPr>
          <p:cNvPr id="7065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9888" y="1209675"/>
            <a:ext cx="7993062" cy="5183188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950" y="1281113"/>
            <a:ext cx="1871663" cy="3382962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792413" y="1857375"/>
            <a:ext cx="6119812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Organic and potentially toxic materials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2771251" y="2433638"/>
            <a:ext cx="6119812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Unknown samples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792413" y="3009900"/>
            <a:ext cx="6119812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Comply with permissions, regulations and standards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2792413" y="3586163"/>
            <a:ext cx="6119812" cy="406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z="2000" dirty="0" smtClean="0">
                <a:solidFill>
                  <a:schemeClr val="tx1">
                    <a:lumMod val="50000"/>
                  </a:schemeClr>
                </a:solidFill>
              </a:rPr>
              <a:t>Special analytical procedures (speed)</a:t>
            </a:r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066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4AD4C23-48DF-48C6-8B72-277AFCA16288}" type="slidenum">
              <a:rPr lang="en-US" sz="800"/>
              <a:pPr algn="r"/>
              <a:t>46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9562AE4-3F08-45D1-96EE-0134C5AA964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mtClean="0"/>
              <a:t>A neat AFR-laboratory is a promotion instrument</a:t>
            </a:r>
          </a:p>
        </p:txBody>
      </p:sp>
      <p:pic>
        <p:nvPicPr>
          <p:cNvPr id="3789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025" y="1268413"/>
            <a:ext cx="4752975" cy="3557587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4438" y="2725738"/>
            <a:ext cx="4681537" cy="35115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444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Size reduction is first step in sample preparation</a:t>
            </a:r>
            <a:endParaRPr lang="en-US" sz="2400" b="1"/>
          </a:p>
        </p:txBody>
      </p:sp>
      <p:pic>
        <p:nvPicPr>
          <p:cNvPr id="7168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688" y="1193800"/>
            <a:ext cx="3876675" cy="517207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193800"/>
            <a:ext cx="4319588" cy="3240088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71684" name="Text Box 5"/>
          <p:cNvSpPr txBox="1">
            <a:spLocks noChangeArrowheads="1"/>
          </p:cNvSpPr>
          <p:nvPr/>
        </p:nvSpPr>
        <p:spPr bwMode="auto">
          <a:xfrm>
            <a:off x="4953000" y="4565650"/>
            <a:ext cx="4319588" cy="14128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GB" sz="2000" b="1" dirty="0"/>
              <a:t>Possible </a:t>
            </a:r>
            <a:r>
              <a:rPr lang="en-GB" sz="2000" b="1" dirty="0" smtClean="0"/>
              <a:t>Applications</a:t>
            </a:r>
            <a:r>
              <a:rPr lang="en-GB" sz="2000" dirty="0" smtClean="0"/>
              <a:t>: Plastics</a:t>
            </a:r>
            <a:r>
              <a:rPr lang="en-GB" sz="2000" dirty="0"/>
              <a:t>, rubber, paper, solid biomass</a:t>
            </a:r>
          </a:p>
          <a:p>
            <a:pPr eaLnBrk="0" hangingPunct="0"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GB" sz="2000" dirty="0"/>
              <a:t>For plastics: Operate under liquid nitrogen / solid CO</a:t>
            </a:r>
            <a:r>
              <a:rPr lang="en-GB" sz="2000" baseline="-25000" dirty="0"/>
              <a:t>2</a:t>
            </a:r>
            <a:r>
              <a:rPr lang="en-GB" sz="2000" dirty="0"/>
              <a:t> cooling</a:t>
            </a:r>
            <a:r>
              <a:rPr lang="de-CH" sz="2000" dirty="0"/>
              <a:t>.</a:t>
            </a:r>
            <a:endParaRPr lang="en-US" sz="2000" dirty="0"/>
          </a:p>
        </p:txBody>
      </p:sp>
      <p:sp>
        <p:nvSpPr>
          <p:cNvPr id="7168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FC1E409-EB7E-4FBA-8528-226C6CDA6E89}" type="slidenum">
              <a:rPr lang="en-US" sz="800"/>
              <a:pPr algn="r"/>
              <a:t>48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Example: Sample preparation of Fluff (for XRF analysis)</a:t>
            </a:r>
          </a:p>
        </p:txBody>
      </p:sp>
      <p:sp>
        <p:nvSpPr>
          <p:cNvPr id="72706" name="Rectangle 3"/>
          <p:cNvSpPr txBox="1">
            <a:spLocks noChangeArrowheads="1"/>
          </p:cNvSpPr>
          <p:nvPr/>
        </p:nvSpPr>
        <p:spPr bwMode="auto">
          <a:xfrm>
            <a:off x="6249988" y="1219200"/>
            <a:ext cx="3084512" cy="1489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 dirty="0" smtClean="0"/>
              <a:t>Cutting mill in combination with cyclone (ca. 16‘000 €)</a:t>
            </a:r>
            <a:endParaRPr lang="en-US" sz="2000" dirty="0"/>
          </a:p>
        </p:txBody>
      </p:sp>
      <p:pic>
        <p:nvPicPr>
          <p:cNvPr id="7270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214438"/>
            <a:ext cx="5616575" cy="5160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270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5522" y="2276872"/>
            <a:ext cx="1440160" cy="43795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270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7579456-2B59-472D-ACBB-0668F99FC6D0}" type="slidenum">
              <a:rPr lang="en-US" sz="800"/>
              <a:pPr algn="r"/>
              <a:t>49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137E840-650A-4832-B319-2CF89C77E134}" type="slidenum">
              <a:rPr lang="en-US" sz="800"/>
              <a:pPr algn="r"/>
              <a:t>5</a:t>
            </a:fld>
            <a:endParaRPr lang="en-US" sz="800"/>
          </a:p>
        </p:txBody>
      </p:sp>
      <p:sp>
        <p:nvSpPr>
          <p:cNvPr id="18434" name="Title 4"/>
          <p:cNvSpPr>
            <a:spLocks/>
          </p:cNvSpPr>
          <p:nvPr/>
        </p:nvSpPr>
        <p:spPr bwMode="auto">
          <a:xfrm>
            <a:off x="531813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 smtClean="0"/>
              <a:t>Authorization flow-sheet </a:t>
            </a:r>
            <a:endParaRPr lang="en-US" sz="2400" b="1" dirty="0"/>
          </a:p>
        </p:txBody>
      </p:sp>
      <p:sp>
        <p:nvSpPr>
          <p:cNvPr id="18436" name="Footer Placeholder 6"/>
          <p:cNvSpPr txBox="1">
            <a:spLocks noGrp="1"/>
          </p:cNvSpPr>
          <p:nvPr/>
        </p:nvSpPr>
        <p:spPr bwMode="auto">
          <a:xfrm>
            <a:off x="1395413" y="6875463"/>
            <a:ext cx="352901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endParaRPr lang="en-US" sz="80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488" y="1340768"/>
            <a:ext cx="8928991" cy="5328592"/>
          </a:xfrm>
          <a:prstGeom prst="rect">
            <a:avLst/>
          </a:prstGeom>
          <a:noFill/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Content Placeholder 3"/>
          <p:cNvSpPr>
            <a:spLocks/>
          </p:cNvSpPr>
          <p:nvPr/>
        </p:nvSpPr>
        <p:spPr bwMode="auto">
          <a:xfrm>
            <a:off x="560388" y="1386682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Mechanical splitter (Riffle type)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Coning &amp; Quartering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>
              <a:spcBef>
                <a:spcPts val="1200"/>
              </a:spcBef>
              <a:buClr>
                <a:schemeClr val="accent1"/>
              </a:buClr>
            </a:pPr>
            <a:endParaRPr lang="en-US" sz="2000" dirty="0"/>
          </a:p>
          <a:p>
            <a:pPr>
              <a:spcBef>
                <a:spcPts val="1200"/>
              </a:spcBef>
              <a:buClr>
                <a:schemeClr val="accent1"/>
              </a:buClr>
            </a:pP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First size reduction (comminution) then mass reduction.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73730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Sample mass reduction (manual)</a:t>
            </a:r>
          </a:p>
        </p:txBody>
      </p:sp>
      <p:pic>
        <p:nvPicPr>
          <p:cNvPr id="73731" name="Picture 6" descr="sample-splitter-040g0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2863" y="1181100"/>
            <a:ext cx="2808287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2"/>
          <p:cNvPicPr>
            <a:picLocks noChangeArrowheads="1"/>
          </p:cNvPicPr>
          <p:nvPr/>
        </p:nvPicPr>
        <p:blipFill>
          <a:blip r:embed="rId3"/>
          <a:srcRect l="14555" r="16122" b="10727"/>
          <a:stretch>
            <a:fillRect/>
          </a:stretch>
        </p:blipFill>
        <p:spPr bwMode="auto">
          <a:xfrm>
            <a:off x="776288" y="2765425"/>
            <a:ext cx="4608512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471979C-B9D8-456F-BB52-FDF9888C7305}" type="slidenum">
              <a:rPr lang="en-US" sz="800"/>
              <a:pPr algn="r"/>
              <a:t>50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More sophisticated techniques are developed</a:t>
            </a:r>
          </a:p>
        </p:txBody>
      </p:sp>
      <p:pic>
        <p:nvPicPr>
          <p:cNvPr id="7475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1227138"/>
            <a:ext cx="8085137" cy="469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CE8CA72-B405-402D-8680-BDAB4DDB931D}" type="slidenum">
              <a:rPr lang="en-US" sz="800"/>
              <a:pPr algn="r"/>
              <a:t>51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Main task: Analysis </a:t>
            </a:r>
          </a:p>
        </p:txBody>
      </p:sp>
      <p:pic>
        <p:nvPicPr>
          <p:cNvPr id="75778" name="Picture 5" descr="AMDOUB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3950" y="2133600"/>
            <a:ext cx="1660525" cy="402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Content Placeholder 3"/>
          <p:cNvSpPr>
            <a:spLocks/>
          </p:cNvSpPr>
          <p:nvPr/>
        </p:nvSpPr>
        <p:spPr bwMode="auto">
          <a:xfrm>
            <a:off x="560388" y="1241425"/>
            <a:ext cx="8496300" cy="499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Which properties do we have to determine ?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 What equipment do we need?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Physical measurements:  CV (Calorific Value), Flash point</a:t>
            </a:r>
          </a:p>
          <a:p>
            <a:pPr marL="820738" lvl="2" indent="-284163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Equipment: Bomb Calorimeter, FP-Analyzer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pH, water content</a:t>
            </a:r>
          </a:p>
          <a:p>
            <a:pPr marL="820738" lvl="2" indent="-284163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Equipment: pH-Meter, Karl-Fischer-Apparatus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S, Cl, Halogens</a:t>
            </a:r>
          </a:p>
          <a:p>
            <a:pPr marL="820738" lvl="2" indent="-284163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Equipment: S-Analyzer, Electrode/</a:t>
            </a:r>
            <a:r>
              <a:rPr lang="en-US" sz="1600" dirty="0" err="1"/>
              <a:t>Titrator</a:t>
            </a:r>
            <a:endParaRPr lang="en-US" sz="1600" dirty="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PCB, CN, Organics</a:t>
            </a:r>
          </a:p>
          <a:p>
            <a:pPr marL="820738" lvl="2" indent="-284163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Equipment: Gas-Chromatograph with diff. Detectors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Heavy metals (Cd, Tl, </a:t>
            </a:r>
            <a:r>
              <a:rPr lang="en-US" sz="1600" dirty="0" err="1"/>
              <a:t>Pb</a:t>
            </a:r>
            <a:r>
              <a:rPr lang="en-US" sz="1600" dirty="0"/>
              <a:t>, Hg, Cr </a:t>
            </a:r>
            <a:r>
              <a:rPr lang="en-US" sz="1600" dirty="0" smtClean="0"/>
              <a:t>etc.…)</a:t>
            </a:r>
            <a:endParaRPr lang="en-US" sz="1600" dirty="0"/>
          </a:p>
          <a:p>
            <a:pPr marL="820738" lvl="2" indent="-284163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Equipment: ICP, AAS, EDXRF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Chemical compatibility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…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500" dirty="0"/>
          </a:p>
        </p:txBody>
      </p:sp>
      <p:sp>
        <p:nvSpPr>
          <p:cNvPr id="7578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0E2E79D-99EF-455F-84E9-3FFFC62BC4ED}" type="slidenum">
              <a:rPr lang="en-US" sz="800"/>
              <a:pPr algn="r"/>
              <a:t>52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Minimum requirements for AFR laboratories at plants</a:t>
            </a:r>
            <a:endParaRPr lang="en-US" sz="2400" b="1"/>
          </a:p>
        </p:txBody>
      </p:sp>
      <p:graphicFrame>
        <p:nvGraphicFramePr>
          <p:cNvPr id="6" name="Group 8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91172490"/>
              </p:ext>
            </p:extLst>
          </p:nvPr>
        </p:nvGraphicFramePr>
        <p:xfrm>
          <a:off x="704850" y="1222375"/>
          <a:ext cx="8497888" cy="2479677"/>
        </p:xfrm>
        <a:graphic>
          <a:graphicData uri="http://schemas.openxmlformats.org/drawingml/2006/table">
            <a:tbl>
              <a:tblPr/>
              <a:tblGrid>
                <a:gridCol w="635000"/>
                <a:gridCol w="4333875"/>
                <a:gridCol w="1944688"/>
                <a:gridCol w="1584325"/>
              </a:tblGrid>
              <a:tr h="365125">
                <a:tc row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Basic AFR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6" marB="46806" vert="eaVert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Equipment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Price ca.(€)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3667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Bomb calorimeter incl. vessel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Calorific value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20k - 35k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Titration equipment for potentiometric titration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Cl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5k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Moisture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analyzer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 (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hot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plate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oven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Moisture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2k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UV/VIS photometer (or S/C analyzer)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SO</a:t>
                      </a:r>
                      <a:r>
                        <a:rPr kumimoji="0" lang="en-US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2k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Sieves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Granulometry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8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25018626"/>
              </p:ext>
            </p:extLst>
          </p:nvPr>
        </p:nvGraphicFramePr>
        <p:xfrm>
          <a:off x="704850" y="5254625"/>
          <a:ext cx="8497888" cy="1096963"/>
        </p:xfrm>
        <a:graphic>
          <a:graphicData uri="http://schemas.openxmlformats.org/drawingml/2006/table">
            <a:tbl>
              <a:tblPr/>
              <a:tblGrid>
                <a:gridCol w="658813"/>
                <a:gridCol w="4310062"/>
                <a:gridCol w="1944688"/>
                <a:gridCol w="1584325"/>
              </a:tblGrid>
              <a:tr h="365125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 SRF, RDF,…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68" marB="46768" vert="eaVert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Equipment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Price ca. (€)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3667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Rotor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Cutting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mill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or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similar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Sample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prep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.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10k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up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Potentially: Muffle furnace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Ash content</a:t>
                      </a: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3k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690" marB="456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54" name="Text Box 55"/>
          <p:cNvSpPr txBox="1">
            <a:spLocks noChangeArrowheads="1"/>
          </p:cNvSpPr>
          <p:nvPr/>
        </p:nvSpPr>
        <p:spPr bwMode="auto">
          <a:xfrm>
            <a:off x="1065213" y="3743325"/>
            <a:ext cx="489585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endParaRPr lang="de-CH" sz="2200"/>
          </a:p>
        </p:txBody>
      </p:sp>
      <p:graphicFrame>
        <p:nvGraphicFramePr>
          <p:cNvPr id="9" name="Group 8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49286146"/>
              </p:ext>
            </p:extLst>
          </p:nvPr>
        </p:nvGraphicFramePr>
        <p:xfrm>
          <a:off x="704850" y="3743325"/>
          <a:ext cx="8497888" cy="1463676"/>
        </p:xfrm>
        <a:graphic>
          <a:graphicData uri="http://schemas.openxmlformats.org/drawingml/2006/table">
            <a:tbl>
              <a:tblPr/>
              <a:tblGrid>
                <a:gridCol w="649288"/>
                <a:gridCol w="4310062"/>
                <a:gridCol w="1941513"/>
                <a:gridCol w="1597025"/>
              </a:tblGrid>
              <a:tr h="365125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 </a:t>
                      </a:r>
                      <a:r>
                        <a:rPr kumimoji="0" lang="de-CH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liquids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20" marB="46820" vert="eaVert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Equipment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Price ca. (€)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3667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Karl Fischer titration equipment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Water content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8k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Viscosimeter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Viscosity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4k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Flash point analyzer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Flash point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3k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up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687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30FA2A7-8E61-47FC-9D8F-99CDBBA69E47}" type="slidenum">
              <a:rPr lang="en-US" sz="800"/>
              <a:pPr algn="r"/>
              <a:t>53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Content Placeholder 3"/>
          <p:cNvSpPr>
            <a:spLocks/>
          </p:cNvSpPr>
          <p:nvPr/>
        </p:nvSpPr>
        <p:spPr bwMode="auto">
          <a:xfrm>
            <a:off x="560388" y="1282477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All </a:t>
            </a:r>
            <a:r>
              <a:rPr lang="de-CH" sz="2000" dirty="0" err="1"/>
              <a:t>of</a:t>
            </a:r>
            <a:r>
              <a:rPr lang="de-CH" sz="2000" dirty="0"/>
              <a:t> </a:t>
            </a:r>
            <a:r>
              <a:rPr lang="de-CH" sz="2000" dirty="0" err="1"/>
              <a:t>the</a:t>
            </a:r>
            <a:r>
              <a:rPr lang="de-CH" sz="2000" dirty="0"/>
              <a:t> </a:t>
            </a:r>
            <a:r>
              <a:rPr lang="de-CH" sz="2000" dirty="0" err="1"/>
              <a:t>equipment</a:t>
            </a:r>
            <a:r>
              <a:rPr lang="de-CH" sz="2000" dirty="0"/>
              <a:t> in </a:t>
            </a:r>
            <a:r>
              <a:rPr lang="de-CH" sz="2000" dirty="0" err="1"/>
              <a:t>cement</a:t>
            </a:r>
            <a:r>
              <a:rPr lang="de-CH" sz="2000" dirty="0"/>
              <a:t> plant </a:t>
            </a:r>
            <a:r>
              <a:rPr lang="de-CH" sz="2000" dirty="0" err="1" smtClean="0"/>
              <a:t>labs</a:t>
            </a: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1111250" lvl="4">
              <a:spcBef>
                <a:spcPts val="0"/>
              </a:spcBef>
              <a:buClr>
                <a:schemeClr val="accent1"/>
              </a:buClr>
              <a:buFont typeface="Arial" charset="0"/>
              <a:buNone/>
            </a:pPr>
            <a:endParaRPr lang="de-CH" sz="2000" dirty="0"/>
          </a:p>
          <a:p>
            <a:pPr marL="1111250" lvl="4">
              <a:spcBef>
                <a:spcPts val="0"/>
              </a:spcBef>
              <a:buClr>
                <a:schemeClr val="accent1"/>
              </a:buClr>
              <a:buFont typeface="Arial" charset="0"/>
              <a:buNone/>
            </a:pPr>
            <a:r>
              <a:rPr lang="de-CH" sz="1600" dirty="0" smtClean="0"/>
              <a:t>+ </a:t>
            </a:r>
            <a:r>
              <a:rPr lang="de-CH" sz="1600" dirty="0" err="1"/>
              <a:t>b</a:t>
            </a:r>
            <a:r>
              <a:rPr lang="de-CH" dirty="0" err="1"/>
              <a:t>alances</a:t>
            </a:r>
            <a:r>
              <a:rPr lang="de-CH" dirty="0"/>
              <a:t>, </a:t>
            </a:r>
            <a:r>
              <a:rPr lang="de-CH" dirty="0" err="1"/>
              <a:t>fume</a:t>
            </a:r>
            <a:r>
              <a:rPr lang="de-CH" dirty="0"/>
              <a:t> </a:t>
            </a:r>
            <a:r>
              <a:rPr lang="de-CH" dirty="0" err="1"/>
              <a:t>hoods</a:t>
            </a:r>
            <a:r>
              <a:rPr lang="de-CH" dirty="0"/>
              <a:t>, </a:t>
            </a:r>
            <a:r>
              <a:rPr lang="de-CH" dirty="0" err="1"/>
              <a:t>water</a:t>
            </a:r>
            <a:r>
              <a:rPr lang="de-CH" dirty="0"/>
              <a:t> </a:t>
            </a:r>
            <a:r>
              <a:rPr lang="de-CH" dirty="0" err="1"/>
              <a:t>purification</a:t>
            </a:r>
            <a:r>
              <a:rPr lang="de-CH" dirty="0"/>
              <a:t>, …</a:t>
            </a:r>
            <a:endParaRPr lang="en-US" dirty="0"/>
          </a:p>
          <a:p>
            <a:pPr marL="269875" indent="-269875">
              <a:spcBef>
                <a:spcPts val="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79874" name="Title 4"/>
          <p:cNvSpPr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Minimum requirements for AFR platform laboratories</a:t>
            </a:r>
            <a:endParaRPr lang="en-US" sz="2400" b="1"/>
          </a:p>
        </p:txBody>
      </p:sp>
      <p:graphicFrame>
        <p:nvGraphicFramePr>
          <p:cNvPr id="6" name="Group 4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16295840"/>
              </p:ext>
            </p:extLst>
          </p:nvPr>
        </p:nvGraphicFramePr>
        <p:xfrm>
          <a:off x="704850" y="1744663"/>
          <a:ext cx="8353425" cy="4132265"/>
        </p:xfrm>
        <a:graphic>
          <a:graphicData uri="http://schemas.openxmlformats.org/drawingml/2006/table">
            <a:tbl>
              <a:tblPr/>
              <a:tblGrid>
                <a:gridCol w="776288"/>
                <a:gridCol w="3465512"/>
                <a:gridCol w="2527300"/>
                <a:gridCol w="1584325"/>
              </a:tblGrid>
              <a:tr h="365125">
                <a:tc row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AFR </a:t>
                      </a:r>
                      <a:r>
                        <a:rPr kumimoji="0" lang="de-CH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platform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2" marB="46792" vert="eaVert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Equipment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Parameter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Price ca.(€)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99FF"/>
                    </a:solidFill>
                  </a:tcPr>
                </a:tc>
              </a:tr>
              <a:tr h="63976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Gas chromatograph with Mass spectrometer / FID / ECD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Organic compounds, PCB‘s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60k – 150k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Microwave assisted digestion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Sample prep.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15k up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ICP-OES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Trace elements 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60k -100k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and/or ED-XRF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Trace elements ,ash composition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60k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976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Scintillation detectors (mobile/ stationary)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Radioactivity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2k / 20k up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Ion selective electrode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</a:t>
                      </a:r>
                      <a:endParaRPr kumimoji="0" lang="en-US" sz="16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5k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S/C Analyzer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SO</a:t>
                      </a:r>
                      <a:r>
                        <a:rPr kumimoji="0" lang="de-CH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, total </a:t>
                      </a:r>
                      <a:r>
                        <a:rPr kumimoji="0" lang="de-CH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carbon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25k – 40k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AAS based Mercury analyzer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Hg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25k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91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4E1D7B2-DC3C-4C4E-BE4C-10F884D349DA}" type="slidenum">
              <a:rPr lang="en-US" sz="800"/>
              <a:pPr algn="r"/>
              <a:t>54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Classification flammable vs non-flammable (Design </a:t>
            </a:r>
            <a:r>
              <a:rPr lang="en-US" dirty="0"/>
              <a:t>safety of AFR </a:t>
            </a:r>
            <a:r>
              <a:rPr lang="en-US" dirty="0" smtClean="0"/>
              <a:t>installation).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Flammable </a:t>
            </a:r>
            <a:r>
              <a:rPr lang="en-US" dirty="0"/>
              <a:t>vs non-flammable </a:t>
            </a:r>
            <a:r>
              <a:rPr lang="en-US" dirty="0" smtClean="0"/>
              <a:t>- Burning rate test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13240" y="4362843"/>
            <a:ext cx="18362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Source: </a:t>
            </a:r>
            <a:r>
              <a:rPr lang="en-US" sz="1200" dirty="0"/>
              <a:t>UN Manual of Tests and Criteria, part III, section 33, which is part of the Recommendations on the Transport of Dangerous Goods. 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8544" y="1830742"/>
            <a:ext cx="4032448" cy="4569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5025008" y="2132856"/>
            <a:ext cx="4545011" cy="17198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spcBef>
                <a:spcPts val="576"/>
              </a:spcBef>
              <a:buClr>
                <a:srgbClr val="00A654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6400" indent="-266400" algn="l" defTabSz="914400" rtl="0" eaLnBrk="1" latinLnBrk="0" hangingPunct="1">
              <a:spcBef>
                <a:spcPts val="24"/>
              </a:spcBef>
              <a:buClr>
                <a:srgbClr val="00A654"/>
              </a:buClr>
              <a:buSzPct val="60000"/>
              <a:buFont typeface="Wingdings 3" pitchFamily="18" charset="2"/>
              <a:buChar char=""/>
              <a:defRPr sz="22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20800" indent="-284400" algn="l" defTabSz="914400" rtl="0" eaLnBrk="1" latinLnBrk="0" hangingPunct="1">
              <a:spcBef>
                <a:spcPts val="480"/>
              </a:spcBef>
              <a:buClr>
                <a:srgbClr val="00A654"/>
              </a:buClr>
              <a:buSzPct val="60000"/>
              <a:buFont typeface="Symbol" pitchFamily="18" charset="2"/>
              <a:buChar char="-"/>
              <a:defRPr lang="de-CH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12400" indent="-284400" algn="l" defTabSz="914400" rtl="0" eaLnBrk="1" latinLnBrk="0" hangingPunct="1">
              <a:spcBef>
                <a:spcPts val="480"/>
              </a:spcBef>
              <a:buClr>
                <a:srgbClr val="00A654"/>
              </a:buClr>
              <a:buSzPct val="60000"/>
              <a:buFont typeface="Symbol" pitchFamily="18" charset="2"/>
              <a:buChar char="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96800" indent="-284400" algn="l" defTabSz="914400" rtl="0" eaLnBrk="1" latinLnBrk="0" hangingPunct="1">
              <a:spcBef>
                <a:spcPts val="480"/>
              </a:spcBef>
              <a:buClr>
                <a:srgbClr val="00A654"/>
              </a:buClr>
              <a:buSzPct val="6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test measures the rate at which a </a:t>
            </a:r>
            <a:r>
              <a:rPr lang="en-US" dirty="0" smtClean="0">
                <a:solidFill>
                  <a:schemeClr val="accent1"/>
                </a:solidFill>
              </a:rPr>
              <a:t>flame propagates </a:t>
            </a:r>
            <a:r>
              <a:rPr lang="en-US" dirty="0" smtClean="0"/>
              <a:t>along a pile of material shaped in a defined way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71" b="3537"/>
          <a:stretch/>
        </p:blipFill>
        <p:spPr bwMode="auto">
          <a:xfrm>
            <a:off x="5241032" y="3852664"/>
            <a:ext cx="1750032" cy="240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74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</a:rPr>
              <a:t>Closed cup testers </a:t>
            </a:r>
            <a:r>
              <a:rPr lang="en-US" sz="1800" dirty="0"/>
              <a:t>simulate situations of confined storage </a:t>
            </a:r>
            <a:r>
              <a:rPr lang="en-US" sz="1800" dirty="0" smtClean="0"/>
              <a:t>space. </a:t>
            </a:r>
          </a:p>
          <a:p>
            <a:r>
              <a:rPr lang="en-US" sz="1800" dirty="0" smtClean="0"/>
              <a:t>Gives </a:t>
            </a:r>
            <a:r>
              <a:rPr lang="en-US" sz="1800" dirty="0"/>
              <a:t>a lower (safer), more precise result and are less affected by laboratory conditions than </a:t>
            </a:r>
            <a:r>
              <a:rPr lang="en-US" sz="1800" dirty="0">
                <a:solidFill>
                  <a:schemeClr val="accent1"/>
                </a:solidFill>
              </a:rPr>
              <a:t>open cup testers</a:t>
            </a:r>
            <a:r>
              <a:rPr lang="en-US" sz="1800" dirty="0"/>
              <a:t>. </a:t>
            </a:r>
            <a:endParaRPr lang="en-US" sz="1800" dirty="0" smtClean="0"/>
          </a:p>
          <a:p>
            <a:r>
              <a:rPr lang="en-US" sz="1800" dirty="0"/>
              <a:t>For routine testing a ‘</a:t>
            </a:r>
            <a:r>
              <a:rPr lang="en-US" sz="1800" dirty="0" smtClean="0"/>
              <a:t>flash / no </a:t>
            </a:r>
            <a:r>
              <a:rPr lang="en-US" sz="1800" dirty="0"/>
              <a:t>flash’ decision at the temperature of interest is </a:t>
            </a:r>
            <a:r>
              <a:rPr lang="en-US" sz="1800" dirty="0" smtClean="0"/>
              <a:t>ok.</a:t>
            </a:r>
          </a:p>
          <a:p>
            <a:r>
              <a:rPr lang="en-US" sz="1800" dirty="0" smtClean="0"/>
              <a:t>In </a:t>
            </a:r>
            <a:r>
              <a:rPr lang="en-US" sz="1800" dirty="0"/>
              <a:t>case of high sample throughput, </a:t>
            </a:r>
            <a:r>
              <a:rPr lang="en-US" sz="1800" dirty="0" smtClean="0"/>
              <a:t>consider installing two </a:t>
            </a:r>
            <a:r>
              <a:rPr lang="en-US" sz="1800" dirty="0"/>
              <a:t>instruments (with heated and cooled cups)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 point determination – Closed / Open Cup</a:t>
            </a:r>
            <a:endParaRPr lang="en-US" dirty="0"/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7897111"/>
              </p:ext>
            </p:extLst>
          </p:nvPr>
        </p:nvGraphicFramePr>
        <p:xfrm>
          <a:off x="344488" y="3429000"/>
          <a:ext cx="4676775" cy="3167062"/>
        </p:xfrm>
        <a:graphic>
          <a:graphicData uri="http://schemas.openxmlformats.org/presentationml/2006/ole">
            <p:oleObj spid="_x0000_s141314" name="Fotografía de Photo Editor" r:id="rId3" imgW="6095238" imgH="4571429" progId="">
              <p:embed/>
            </p:oleObj>
          </a:graphicData>
        </a:graphic>
      </p:graphicFrame>
      <p:pic>
        <p:nvPicPr>
          <p:cNvPr id="7" name="Picture 4" descr="DSC026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097016" y="3429000"/>
            <a:ext cx="4467081" cy="3168351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24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16497" y="1124743"/>
            <a:ext cx="3456384" cy="5112544"/>
          </a:xfrm>
          <a:prstGeom prst="rect">
            <a:avLst/>
          </a:prstGeom>
        </p:spPr>
        <p:txBody>
          <a:bodyPr/>
          <a:lstStyle/>
          <a:p>
            <a:r>
              <a:rPr lang="en-US" sz="2000" dirty="0" smtClean="0"/>
              <a:t>The calorific value is a measure for the </a:t>
            </a:r>
            <a:r>
              <a:rPr lang="en-US" sz="2000" dirty="0" smtClean="0">
                <a:solidFill>
                  <a:schemeClr val="accent1"/>
                </a:solidFill>
              </a:rPr>
              <a:t>amount of heat released</a:t>
            </a:r>
            <a:r>
              <a:rPr lang="en-US" sz="2000" dirty="0" smtClean="0"/>
              <a:t> during combustion, expressed in J/g (kJ/kg; MJ/t).</a:t>
            </a:r>
          </a:p>
          <a:p>
            <a:r>
              <a:rPr lang="en-US" sz="2000" dirty="0" smtClean="0"/>
              <a:t>It is a </a:t>
            </a:r>
            <a:r>
              <a:rPr lang="en-US" sz="2000" dirty="0" smtClean="0">
                <a:solidFill>
                  <a:schemeClr val="accent1"/>
                </a:solidFill>
              </a:rPr>
              <a:t>fundamental parameter </a:t>
            </a:r>
            <a:r>
              <a:rPr lang="en-US" sz="2000" dirty="0" smtClean="0"/>
              <a:t>for cement industry (STEC, CO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reporting,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The bomb calorimeter can only measure the gross calorific value (GCV).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Calorific value determination </a:t>
            </a:r>
            <a:r>
              <a:rPr lang="en-US" dirty="0"/>
              <a:t>-  </a:t>
            </a:r>
            <a:r>
              <a:rPr lang="en-US" dirty="0" smtClean="0"/>
              <a:t>Bomb Calorimeter</a:t>
            </a:r>
            <a:endParaRPr lang="en-US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33" r="2815"/>
          <a:stretch/>
        </p:blipFill>
        <p:spPr bwMode="auto">
          <a:xfrm>
            <a:off x="3872880" y="1052736"/>
            <a:ext cx="5797685" cy="528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>
          <a:xfrm>
            <a:off x="488504" y="0"/>
            <a:ext cx="8858250" cy="850900"/>
          </a:xfrm>
        </p:spPr>
        <p:txBody>
          <a:bodyPr/>
          <a:lstStyle/>
          <a:p>
            <a:r>
              <a:rPr lang="en-US" altLang="en-US" dirty="0" smtClean="0"/>
              <a:t>Moisture determination - Karl Fischer titration</a:t>
            </a:r>
            <a:endParaRPr lang="en-US" altLang="en-US" dirty="0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9800" y="2060848"/>
            <a:ext cx="5184698" cy="3600376"/>
          </a:xfrm>
        </p:spPr>
        <p:txBody>
          <a:bodyPr/>
          <a:lstStyle/>
          <a:p>
            <a:r>
              <a:rPr lang="en-US" altLang="en-US" sz="1800" dirty="0" smtClean="0"/>
              <a:t>If no side reactions occur (e.g. reactions with Aldehydes/Ketones), the KF titration is the quickest and most accurate method to determine water content.</a:t>
            </a:r>
          </a:p>
          <a:p>
            <a:r>
              <a:rPr lang="en-US" altLang="en-US" sz="1800" dirty="0" smtClean="0"/>
              <a:t>However, the water must be brought into solution. This can be difficult for non-soluble materials (e.g. oils). Auxiliary solvents might be required (Chloroform, Toluene, </a:t>
            </a:r>
            <a:r>
              <a:rPr lang="en-US" altLang="en-US" sz="1800" dirty="0" err="1" smtClean="0"/>
              <a:t>etc</a:t>
            </a:r>
            <a:r>
              <a:rPr lang="en-US" altLang="en-US" sz="1800" dirty="0" smtClean="0"/>
              <a:t>).</a:t>
            </a:r>
          </a:p>
          <a:p>
            <a:r>
              <a:rPr lang="en-US" altLang="en-US" sz="1800" dirty="0" smtClean="0"/>
              <a:t>The reaction vessel must be protected against atmospheric moisture.</a:t>
            </a:r>
          </a:p>
          <a:p>
            <a:r>
              <a:rPr lang="en-US" altLang="en-US" sz="1800" dirty="0" smtClean="0"/>
              <a:t>For solids: </a:t>
            </a:r>
            <a:r>
              <a:rPr lang="en-US" sz="1800" dirty="0" smtClean="0"/>
              <a:t>For </a:t>
            </a:r>
            <a:r>
              <a:rPr lang="en-US" sz="1800" dirty="0"/>
              <a:t>solid samples they can be combined with special furnaces which drive out the moisture into the reaction vessel</a:t>
            </a:r>
            <a:endParaRPr lang="en-US" altLang="en-US" sz="1800" dirty="0"/>
          </a:p>
        </p:txBody>
      </p:sp>
      <p:pic>
        <p:nvPicPr>
          <p:cNvPr id="9218" name="Picture 2" descr="http://www2.ul.ie/pp/graphics/KF_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0510" y="1916832"/>
            <a:ext cx="427672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8504" y="836712"/>
            <a:ext cx="8856984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Principle reaction: Water reacts </a:t>
            </a:r>
            <a:r>
              <a:rPr lang="en-US" altLang="en-US" dirty="0" err="1"/>
              <a:t>stochiometrically</a:t>
            </a:r>
            <a:r>
              <a:rPr lang="en-US" altLang="en-US" dirty="0"/>
              <a:t> with iodine and sulfur dioxide:</a:t>
            </a:r>
          </a:p>
          <a:p>
            <a:pPr lvl="3">
              <a:lnSpc>
                <a:spcPct val="90000"/>
              </a:lnSpc>
            </a:pPr>
            <a:endParaRPr lang="en-US" altLang="en-US" dirty="0" smtClean="0"/>
          </a:p>
          <a:p>
            <a:pPr lvl="3">
              <a:lnSpc>
                <a:spcPct val="90000"/>
              </a:lnSpc>
            </a:pPr>
            <a:r>
              <a:rPr lang="en-US" altLang="en-US" dirty="0" smtClean="0"/>
              <a:t>I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</a:t>
            </a:r>
            <a:r>
              <a:rPr lang="en-US" altLang="en-US" dirty="0"/>
              <a:t>+ SO</a:t>
            </a:r>
            <a:r>
              <a:rPr lang="en-US" altLang="en-US" baseline="-25000" dirty="0"/>
              <a:t>2</a:t>
            </a:r>
            <a:r>
              <a:rPr lang="en-US" altLang="en-US" dirty="0"/>
              <a:t> + 2H</a:t>
            </a:r>
            <a:r>
              <a:rPr lang="en-US" altLang="en-US" baseline="-25000" dirty="0"/>
              <a:t>2</a:t>
            </a:r>
            <a:r>
              <a:rPr lang="en-US" altLang="en-US" dirty="0"/>
              <a:t>O		2 HI + H</a:t>
            </a:r>
            <a:r>
              <a:rPr lang="en-US" altLang="en-US" baseline="-25000" dirty="0"/>
              <a:t>2</a:t>
            </a:r>
            <a:r>
              <a:rPr lang="en-US" altLang="en-US" dirty="0"/>
              <a:t>SO</a:t>
            </a:r>
            <a:r>
              <a:rPr lang="en-US" altLang="en-US" baseline="-25000" dirty="0"/>
              <a:t>4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944888" y="1412776"/>
            <a:ext cx="978408" cy="124592"/>
          </a:xfrm>
          <a:prstGeom prst="rightArrow">
            <a:avLst/>
          </a:prstGeom>
          <a:solidFill>
            <a:srgbClr val="8B8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AFR Quality Control  © 2016 LafargeHolcim</a:t>
            </a:r>
            <a:endParaRPr lang="en-US" altLang="en-US" sz="1000"/>
          </a:p>
        </p:txBody>
      </p:sp>
    </p:spTree>
    <p:extLst>
      <p:ext uri="{BB962C8B-B14F-4D97-AF65-F5344CB8AC3E}">
        <p14:creationId xmlns:p14="http://schemas.microsoft.com/office/powerpoint/2010/main" xmlns="" val="260861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560512" y="-243408"/>
            <a:ext cx="8858250" cy="850900"/>
          </a:xfrm>
        </p:spPr>
        <p:txBody>
          <a:bodyPr/>
          <a:lstStyle/>
          <a:p>
            <a:r>
              <a:rPr lang="en-US" altLang="en-US" sz="2400" dirty="0" err="1" smtClean="0"/>
              <a:t>Halogenide</a:t>
            </a:r>
            <a:r>
              <a:rPr lang="en-US" altLang="en-US" sz="2400" dirty="0" smtClean="0"/>
              <a:t> content - Potentiometric titration</a:t>
            </a:r>
            <a:endParaRPr lang="en-US" altLang="en-US" sz="2400" dirty="0"/>
          </a:p>
        </p:txBody>
      </p:sp>
      <p:graphicFrame>
        <p:nvGraphicFramePr>
          <p:cNvPr id="363524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975667260"/>
              </p:ext>
            </p:extLst>
          </p:nvPr>
        </p:nvGraphicFramePr>
        <p:xfrm>
          <a:off x="992560" y="2480791"/>
          <a:ext cx="5033545" cy="3774870"/>
        </p:xfrm>
        <a:graphic>
          <a:graphicData uri="http://schemas.openxmlformats.org/presentationml/2006/ole">
            <p:oleObj spid="_x0000_s142338" name="Fotografía de Photo Editor" r:id="rId3" imgW="6095238" imgH="4571429" progId="">
              <p:embed/>
            </p:oleObj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AFR Quality Control  © 2016 LafargeHolcim</a:t>
            </a:r>
            <a:endParaRPr lang="en-US" altLang="en-US" sz="1000"/>
          </a:p>
        </p:txBody>
      </p:sp>
      <p:pic>
        <p:nvPicPr>
          <p:cNvPr id="5" name="Picture 6" descr="proc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81192" y="3360164"/>
            <a:ext cx="1916113" cy="20161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577021" y="1629172"/>
            <a:ext cx="4679950" cy="6477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8504" y="548680"/>
            <a:ext cx="885698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Fully automatic and accurate measurement of </a:t>
            </a:r>
            <a:r>
              <a:rPr lang="en-US" altLang="en-US" dirty="0" err="1"/>
              <a:t>halogenide</a:t>
            </a:r>
            <a:r>
              <a:rPr lang="en-US" altLang="en-US" dirty="0"/>
              <a:t> concentrations. </a:t>
            </a: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 smtClean="0"/>
              <a:t>Principle</a:t>
            </a:r>
            <a:r>
              <a:rPr lang="en-US" altLang="en-US" dirty="0"/>
              <a:t>: Precipitation of </a:t>
            </a:r>
            <a:r>
              <a:rPr lang="en-US" altLang="en-US" dirty="0" err="1"/>
              <a:t>halogenides</a:t>
            </a:r>
            <a:r>
              <a:rPr lang="en-US" altLang="en-US" dirty="0"/>
              <a:t> with silver-salts and measuring conductivity.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2843351" y="1791224"/>
            <a:ext cx="414728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de-CH" altLang="en-US" dirty="0"/>
              <a:t>Cl</a:t>
            </a:r>
            <a:r>
              <a:rPr lang="de-CH" altLang="en-US" baseline="30000" dirty="0"/>
              <a:t>-</a:t>
            </a:r>
            <a:r>
              <a:rPr lang="de-CH" altLang="en-US" dirty="0"/>
              <a:t> + </a:t>
            </a:r>
            <a:r>
              <a:rPr lang="de-CH" altLang="en-US" dirty="0" err="1"/>
              <a:t>Ag</a:t>
            </a:r>
            <a:r>
              <a:rPr lang="de-CH" altLang="en-US" baseline="30000" dirty="0"/>
              <a:t>+</a:t>
            </a:r>
            <a:r>
              <a:rPr lang="de-CH" altLang="en-US" dirty="0"/>
              <a:t> 		</a:t>
            </a:r>
            <a:r>
              <a:rPr lang="de-CH" altLang="en-US" dirty="0" err="1"/>
              <a:t>AgCl</a:t>
            </a:r>
            <a:r>
              <a:rPr lang="de-CH" altLang="en-US" dirty="0"/>
              <a:t> (solid)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304928" y="1864248"/>
            <a:ext cx="978408" cy="124592"/>
          </a:xfrm>
          <a:prstGeom prst="rightArrow">
            <a:avLst/>
          </a:prstGeom>
          <a:solidFill>
            <a:srgbClr val="8B8D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err="1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29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137E840-650A-4832-B319-2CF89C77E134}" type="slidenum">
              <a:rPr lang="en-US" sz="800"/>
              <a:pPr algn="r"/>
              <a:t>6</a:t>
            </a:fld>
            <a:endParaRPr lang="en-US" sz="800"/>
          </a:p>
        </p:txBody>
      </p:sp>
      <p:sp>
        <p:nvSpPr>
          <p:cNvPr id="18434" name="Title 4"/>
          <p:cNvSpPr>
            <a:spLocks/>
          </p:cNvSpPr>
          <p:nvPr/>
        </p:nvSpPr>
        <p:spPr bwMode="auto">
          <a:xfrm>
            <a:off x="531813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 smtClean="0"/>
              <a:t>Qualification flow-sheet </a:t>
            </a:r>
            <a:endParaRPr lang="en-US" sz="2400" b="1" dirty="0"/>
          </a:p>
        </p:txBody>
      </p:sp>
      <p:sp>
        <p:nvSpPr>
          <p:cNvPr id="18436" name="Footer Placeholder 6"/>
          <p:cNvSpPr txBox="1">
            <a:spLocks noGrp="1"/>
          </p:cNvSpPr>
          <p:nvPr/>
        </p:nvSpPr>
        <p:spPr bwMode="auto">
          <a:xfrm>
            <a:off x="1395413" y="6875463"/>
            <a:ext cx="352901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endParaRPr lang="en-US" sz="80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488" y="1268760"/>
            <a:ext cx="9289032" cy="5400600"/>
          </a:xfrm>
          <a:prstGeom prst="rect">
            <a:avLst/>
          </a:prstGeom>
          <a:noFill/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4953000" y="2192749"/>
            <a:ext cx="4697581" cy="5112544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Extraction from sample by organic solvents (hexane)</a:t>
            </a:r>
          </a:p>
          <a:p>
            <a:r>
              <a:rPr lang="en-US" sz="2000" dirty="0"/>
              <a:t>Detection with </a:t>
            </a:r>
            <a:r>
              <a:rPr lang="en-US" sz="2000" dirty="0" smtClean="0"/>
              <a:t>gas chromatograph</a:t>
            </a:r>
            <a:r>
              <a:rPr lang="en-US" sz="2000" dirty="0"/>
              <a:t>, equipped with ECD or MS.</a:t>
            </a:r>
          </a:p>
          <a:p>
            <a:r>
              <a:rPr lang="en-US" sz="2000" dirty="0"/>
              <a:t>Identification by comparison with reference standard (containing selected congeners)</a:t>
            </a:r>
          </a:p>
          <a:p>
            <a:r>
              <a:rPr lang="de-CH" sz="2000" dirty="0"/>
              <a:t>ASTM D6160-98, DIN EN 15308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PCB‘s</a:t>
            </a:r>
            <a:r>
              <a:rPr lang="de-CH" dirty="0"/>
              <a:t>  (</a:t>
            </a:r>
            <a:r>
              <a:rPr lang="de-CH" u="sng" dirty="0" err="1"/>
              <a:t>P</a:t>
            </a:r>
            <a:r>
              <a:rPr lang="de-CH" dirty="0" err="1"/>
              <a:t>oly</a:t>
            </a:r>
            <a:r>
              <a:rPr lang="de-CH" dirty="0"/>
              <a:t> </a:t>
            </a:r>
            <a:r>
              <a:rPr lang="de-CH" u="sng" dirty="0" err="1"/>
              <a:t>C</a:t>
            </a:r>
            <a:r>
              <a:rPr lang="de-CH" dirty="0" err="1"/>
              <a:t>hlorinated</a:t>
            </a:r>
            <a:r>
              <a:rPr lang="de-CH" dirty="0"/>
              <a:t> </a:t>
            </a:r>
            <a:r>
              <a:rPr lang="de-CH" u="sng" dirty="0" err="1"/>
              <a:t>B</a:t>
            </a:r>
            <a:r>
              <a:rPr lang="de-CH" dirty="0" err="1"/>
              <a:t>iphenyls</a:t>
            </a:r>
            <a:r>
              <a:rPr lang="de-CH" dirty="0"/>
              <a:t>): </a:t>
            </a:r>
            <a:r>
              <a:rPr lang="de-CH" dirty="0" smtClean="0"/>
              <a:t>Determination – Gas </a:t>
            </a:r>
            <a:r>
              <a:rPr lang="de-CH" dirty="0" err="1" smtClean="0"/>
              <a:t>Chromatograph</a:t>
            </a:r>
            <a:endParaRPr lang="en-US" dirty="0"/>
          </a:p>
        </p:txBody>
      </p:sp>
      <p:pic>
        <p:nvPicPr>
          <p:cNvPr id="6" name="Picture 4" descr="DSC0267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8504" y="2276872"/>
            <a:ext cx="4176464" cy="313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385048" y="5229200"/>
            <a:ext cx="2591396" cy="13735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Image:Gas chromato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000672" y="5589240"/>
            <a:ext cx="2005135" cy="109745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8337376" y="5229200"/>
            <a:ext cx="580445" cy="1224828"/>
            <a:chOff x="262" y="709"/>
            <a:chExt cx="815" cy="2449"/>
          </a:xfrm>
        </p:grpSpPr>
        <p:sp>
          <p:nvSpPr>
            <p:cNvPr id="10" name="Rectangle 16"/>
            <p:cNvSpPr>
              <a:spLocks noChangeArrowheads="1"/>
            </p:cNvSpPr>
            <p:nvPr/>
          </p:nvSpPr>
          <p:spPr bwMode="auto">
            <a:xfrm>
              <a:off x="308" y="2160"/>
              <a:ext cx="589" cy="86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308" y="1570"/>
              <a:ext cx="589" cy="590"/>
            </a:xfrm>
            <a:prstGeom prst="rect">
              <a:avLst/>
            </a:prstGeom>
            <a:solidFill>
              <a:srgbClr val="CCCC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308" y="845"/>
              <a:ext cx="589" cy="217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308" y="2886"/>
              <a:ext cx="589" cy="272"/>
            </a:xfrm>
            <a:prstGeom prst="ellipse">
              <a:avLst/>
            </a:prstGeom>
            <a:solidFill>
              <a:srgbClr val="92723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400">
                <a:solidFill>
                  <a:schemeClr val="accent1"/>
                </a:solidFill>
              </a:endParaRPr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>
              <a:off x="308" y="1570"/>
              <a:ext cx="5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7"/>
            <p:cNvSpPr>
              <a:spLocks noChangeShapeType="1"/>
            </p:cNvSpPr>
            <p:nvPr/>
          </p:nvSpPr>
          <p:spPr bwMode="auto">
            <a:xfrm>
              <a:off x="308" y="2160"/>
              <a:ext cx="58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08" y="3022"/>
              <a:ext cx="589" cy="136"/>
            </a:xfrm>
            <a:custGeom>
              <a:avLst/>
              <a:gdLst>
                <a:gd name="T0" fmla="*/ 0 w 589"/>
                <a:gd name="T1" fmla="*/ 0 h 136"/>
                <a:gd name="T2" fmla="*/ 272 w 589"/>
                <a:gd name="T3" fmla="*/ 136 h 136"/>
                <a:gd name="T4" fmla="*/ 589 w 589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9" h="136">
                  <a:moveTo>
                    <a:pt x="0" y="0"/>
                  </a:moveTo>
                  <a:cubicBezTo>
                    <a:pt x="87" y="68"/>
                    <a:pt x="174" y="136"/>
                    <a:pt x="272" y="136"/>
                  </a:cubicBezTo>
                  <a:cubicBezTo>
                    <a:pt x="370" y="136"/>
                    <a:pt x="536" y="23"/>
                    <a:pt x="589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4"/>
            <p:cNvSpPr>
              <a:spLocks noChangeArrowheads="1"/>
            </p:cNvSpPr>
            <p:nvPr/>
          </p:nvSpPr>
          <p:spPr bwMode="auto">
            <a:xfrm>
              <a:off x="262" y="709"/>
              <a:ext cx="681" cy="317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06" y="1706"/>
              <a:ext cx="771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CH" altLang="en-US" sz="600" dirty="0" err="1"/>
                <a:t>Organic</a:t>
              </a:r>
              <a:endParaRPr lang="en-US" altLang="en-US" sz="600" dirty="0"/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262" y="2341"/>
              <a:ext cx="772" cy="2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CH" altLang="en-US" sz="600" dirty="0" err="1"/>
                <a:t>Aqueous</a:t>
              </a:r>
              <a:endParaRPr lang="en-US" altLang="en-US" sz="600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632520" y="1124744"/>
            <a:ext cx="5632431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spcAft>
                <a:spcPct val="25000"/>
              </a:spcAft>
              <a:buFont typeface="Arial" panose="020B0604020202020204" pitchFamily="34" charset="0"/>
              <a:buChar char="•"/>
            </a:pPr>
            <a:r>
              <a:rPr lang="en-US" dirty="0"/>
              <a:t>Chronically toxic, suspected to cause cancer, hormonal effects, enrichment in natural food chain. </a:t>
            </a:r>
            <a:endParaRPr lang="en-US" dirty="0" smtClean="0"/>
          </a:p>
          <a:p>
            <a:pPr marL="285750" indent="-285750">
              <a:spcBef>
                <a:spcPct val="50000"/>
              </a:spcBef>
              <a:spcAft>
                <a:spcPct val="2500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Precursor </a:t>
            </a:r>
            <a:r>
              <a:rPr lang="en-US" dirty="0"/>
              <a:t>for Dioxins in combustion processes.</a:t>
            </a:r>
          </a:p>
        </p:txBody>
      </p:sp>
      <p:pic>
        <p:nvPicPr>
          <p:cNvPr id="21" name="Picture 4" descr="Bild:Polychlorinated biphenyl structure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09184" y="1196752"/>
            <a:ext cx="1656184" cy="74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1035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Determination of Sulphur and Carbon - </a:t>
            </a:r>
            <a:r>
              <a:rPr lang="en-US" altLang="en-US" dirty="0" err="1" smtClean="0"/>
              <a:t>Leco</a:t>
            </a:r>
            <a:r>
              <a:rPr lang="en-US" altLang="en-US" dirty="0" smtClean="0"/>
              <a:t> SC-144 DR</a:t>
            </a:r>
            <a:endParaRPr lang="en-US" dirty="0"/>
          </a:p>
        </p:txBody>
      </p:sp>
      <p:pic>
        <p:nvPicPr>
          <p:cNvPr id="5" name="Picture 3" descr="LecoS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413" y="1268413"/>
            <a:ext cx="4824412" cy="268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45163" y="1216025"/>
            <a:ext cx="3960812" cy="2828925"/>
          </a:xfrm>
          <a:prstGeom prst="rect">
            <a:avLst/>
          </a:prstGeom>
          <a:solidFill>
            <a:srgbClr val="FFFF99"/>
          </a:solidFill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ctr">
              <a:spcBef>
                <a:spcPct val="50000"/>
              </a:spcBef>
              <a:spcAft>
                <a:spcPct val="0"/>
              </a:spcAft>
            </a:pPr>
            <a:r>
              <a:rPr lang="en-US" altLang="en-US" u="sng"/>
              <a:t>Principle</a:t>
            </a:r>
          </a:p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altLang="en-US" sz="2000" b="1"/>
              <a:t>Total combustion: </a:t>
            </a:r>
          </a:p>
          <a:p>
            <a:pPr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en-US" sz="2000" b="1"/>
              <a:t> C to CO</a:t>
            </a:r>
            <a:r>
              <a:rPr lang="en-US" altLang="en-US" sz="2000" b="1" baseline="-25000"/>
              <a:t>2</a:t>
            </a:r>
            <a:r>
              <a:rPr lang="en-US" altLang="en-US" sz="2000" b="1"/>
              <a:t> and of </a:t>
            </a:r>
          </a:p>
          <a:p>
            <a:pPr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en-US" sz="2000" b="1"/>
              <a:t> S to SO</a:t>
            </a:r>
            <a:r>
              <a:rPr lang="en-US" altLang="en-US" sz="2000" b="1" baseline="-25000"/>
              <a:t>x</a:t>
            </a:r>
            <a:r>
              <a:rPr lang="en-US" altLang="en-US" sz="2000" b="1"/>
              <a:t> with V</a:t>
            </a:r>
            <a:r>
              <a:rPr lang="en-US" altLang="en-US" sz="2000" b="1" baseline="-25000"/>
              <a:t>2</a:t>
            </a:r>
            <a:r>
              <a:rPr lang="en-US" altLang="en-US" sz="2000" b="1"/>
              <a:t>O</a:t>
            </a:r>
            <a:r>
              <a:rPr lang="en-US" altLang="en-US" sz="2000" b="1" baseline="-25000"/>
              <a:t>5</a:t>
            </a:r>
            <a:r>
              <a:rPr lang="en-US" altLang="en-US" sz="2000" b="1"/>
              <a:t> or WO</a:t>
            </a:r>
            <a:r>
              <a:rPr lang="en-US" altLang="en-US" sz="2000" b="1" baseline="-25000"/>
              <a:t>2</a:t>
            </a:r>
            <a:r>
              <a:rPr lang="en-US" altLang="en-US" sz="2000" b="1"/>
              <a:t> </a:t>
            </a:r>
          </a:p>
          <a:p>
            <a:pPr>
              <a:spcAft>
                <a:spcPct val="0"/>
              </a:spcAft>
              <a:buFontTx/>
              <a:buNone/>
            </a:pPr>
            <a:r>
              <a:rPr lang="en-US" altLang="en-US" sz="2000" b="1"/>
              <a:t>in a oxygen atmosphere.</a:t>
            </a:r>
            <a:br>
              <a:rPr lang="en-US" altLang="en-US" sz="2000" b="1"/>
            </a:br>
            <a:endParaRPr lang="en-US" altLang="en-US" sz="2000" b="1"/>
          </a:p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>
                <a:solidFill>
                  <a:schemeClr val="accent1"/>
                </a:solidFill>
              </a:rPr>
              <a:t>CO</a:t>
            </a:r>
            <a:r>
              <a:rPr lang="en-US" altLang="en-US" sz="2000" b="1" baseline="-25000">
                <a:solidFill>
                  <a:schemeClr val="accent1"/>
                </a:solidFill>
              </a:rPr>
              <a:t>2 </a:t>
            </a:r>
            <a:r>
              <a:rPr lang="en-US" altLang="en-US" sz="2000" b="1">
                <a:solidFill>
                  <a:schemeClr val="accent1"/>
                </a:solidFill>
              </a:rPr>
              <a:t>and SO</a:t>
            </a:r>
            <a:r>
              <a:rPr lang="en-US" altLang="en-US" sz="2000" b="1" baseline="-25000">
                <a:solidFill>
                  <a:schemeClr val="accent1"/>
                </a:solidFill>
              </a:rPr>
              <a:t>x </a:t>
            </a:r>
            <a:r>
              <a:rPr lang="en-US" altLang="en-US" sz="2000" b="1">
                <a:solidFill>
                  <a:schemeClr val="accent1"/>
                </a:solidFill>
              </a:rPr>
              <a:t>are measured in IR-cells.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31825" y="4729311"/>
            <a:ext cx="9074150" cy="17240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0"/>
              </a:spcBef>
              <a:spcAft>
                <a:spcPct val="0"/>
              </a:spcAft>
              <a:tabLst>
                <a:tab pos="19732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1pPr>
            <a:lvl2pPr marL="1965325">
              <a:spcBef>
                <a:spcPct val="0"/>
              </a:spcBef>
              <a:spcAft>
                <a:spcPct val="0"/>
              </a:spcAft>
              <a:tabLst>
                <a:tab pos="19732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2pPr>
            <a:lvl3pPr marL="2160588">
              <a:spcBef>
                <a:spcPct val="0"/>
              </a:spcBef>
              <a:spcAft>
                <a:spcPct val="0"/>
              </a:spcAft>
              <a:tabLst>
                <a:tab pos="19732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3pPr>
            <a:lvl4pPr marL="2339975">
              <a:spcBef>
                <a:spcPct val="0"/>
              </a:spcBef>
              <a:spcAft>
                <a:spcPct val="0"/>
              </a:spcAft>
              <a:tabLst>
                <a:tab pos="19732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4pPr>
            <a:lvl5pPr marL="2519363">
              <a:spcBef>
                <a:spcPct val="0"/>
              </a:spcBef>
              <a:spcAft>
                <a:spcPct val="0"/>
              </a:spcAft>
              <a:tabLst>
                <a:tab pos="19732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5pPr>
            <a:lvl6pPr marL="2976563" eaLnBrk="0" fontAlgn="base" hangingPunct="0">
              <a:spcBef>
                <a:spcPct val="0"/>
              </a:spcBef>
              <a:spcAft>
                <a:spcPct val="0"/>
              </a:spcAft>
              <a:tabLst>
                <a:tab pos="19732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6pPr>
            <a:lvl7pPr marL="3433763" eaLnBrk="0" fontAlgn="base" hangingPunct="0">
              <a:spcBef>
                <a:spcPct val="0"/>
              </a:spcBef>
              <a:spcAft>
                <a:spcPct val="0"/>
              </a:spcAft>
              <a:tabLst>
                <a:tab pos="19732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7pPr>
            <a:lvl8pPr marL="3890963" eaLnBrk="0" fontAlgn="base" hangingPunct="0">
              <a:spcBef>
                <a:spcPct val="0"/>
              </a:spcBef>
              <a:spcAft>
                <a:spcPct val="0"/>
              </a:spcAft>
              <a:tabLst>
                <a:tab pos="19732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8pPr>
            <a:lvl9pPr marL="4348163" eaLnBrk="0" fontAlgn="base" hangingPunct="0">
              <a:spcBef>
                <a:spcPct val="0"/>
              </a:spcBef>
              <a:spcAft>
                <a:spcPct val="0"/>
              </a:spcAft>
              <a:tabLst>
                <a:tab pos="1973263" algn="l"/>
              </a:tabLs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Applications: 	Raw Materials and Fuels</a:t>
            </a:r>
          </a:p>
          <a:p>
            <a:pPr lvl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en-US"/>
              <a:t> C from 0 - 100%  (cov +/- 0.3% at 5-100 %),</a:t>
            </a:r>
          </a:p>
          <a:p>
            <a:pPr lvl="1">
              <a:spcBef>
                <a:spcPct val="10000"/>
              </a:spcBef>
              <a:buFont typeface="Wingdings" pitchFamily="2" charset="2"/>
              <a:buChar char="§"/>
            </a:pPr>
            <a:r>
              <a:rPr lang="en-US" altLang="en-US"/>
              <a:t> SO</a:t>
            </a:r>
            <a:r>
              <a:rPr lang="en-US" altLang="en-US" baseline="-25000"/>
              <a:t>3 </a:t>
            </a:r>
            <a:r>
              <a:rPr lang="en-US" altLang="en-US"/>
              <a:t>from 0 - 10% (cov +/- 0.2% at 10 %),</a:t>
            </a:r>
          </a:p>
          <a:p>
            <a:pPr lvl="1">
              <a:spcBef>
                <a:spcPct val="10000"/>
              </a:spcBef>
              <a:buFont typeface="Wingdings" pitchFamily="2" charset="2"/>
              <a:buChar char="§"/>
            </a:pPr>
            <a:r>
              <a:rPr lang="de-CH" altLang="en-US"/>
              <a:t> </a:t>
            </a:r>
            <a:r>
              <a:rPr lang="en-US" altLang="en-US"/>
              <a:t>SO</a:t>
            </a:r>
            <a:r>
              <a:rPr lang="en-US" altLang="en-US" baseline="-25000"/>
              <a:t>3</a:t>
            </a:r>
            <a:r>
              <a:rPr lang="en-US" altLang="en-US"/>
              <a:t> from 10 - 100% 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smtClean="0"/>
              <a:t>AFR Quality Control  © 2016 LafargeHolcim</a:t>
            </a:r>
            <a:endParaRPr lang="en-US" altLang="en-US" sz="1000"/>
          </a:p>
        </p:txBody>
      </p:sp>
      <p:sp>
        <p:nvSpPr>
          <p:cNvPr id="4" name="Rectangle 3"/>
          <p:cNvSpPr/>
          <p:nvPr/>
        </p:nvSpPr>
        <p:spPr>
          <a:xfrm>
            <a:off x="660835" y="4005064"/>
            <a:ext cx="90451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Accurate and fast determination of sulfur concentrations. No sample preparation is needed.</a:t>
            </a:r>
          </a:p>
        </p:txBody>
      </p:sp>
    </p:spTree>
    <p:extLst>
      <p:ext uri="{BB962C8B-B14F-4D97-AF65-F5344CB8AC3E}">
        <p14:creationId xmlns:p14="http://schemas.microsoft.com/office/powerpoint/2010/main" xmlns="" val="386140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Several methods:</a:t>
            </a:r>
          </a:p>
          <a:p>
            <a:pPr lvl="1"/>
            <a:r>
              <a:rPr lang="de-CH" altLang="en-US" dirty="0">
                <a:solidFill>
                  <a:schemeClr val="accent1"/>
                </a:solidFill>
              </a:rPr>
              <a:t>AMA-254 [</a:t>
            </a:r>
            <a:r>
              <a:rPr lang="de-CH" altLang="en-US" dirty="0" err="1">
                <a:solidFill>
                  <a:schemeClr val="accent1"/>
                </a:solidFill>
              </a:rPr>
              <a:t>Leco</a:t>
            </a:r>
            <a:r>
              <a:rPr lang="de-CH" altLang="en-US" dirty="0">
                <a:solidFill>
                  <a:schemeClr val="accent1"/>
                </a:solidFill>
              </a:rPr>
              <a:t>], DMA [Milestone, Inc.]  (EPA </a:t>
            </a:r>
            <a:r>
              <a:rPr lang="de-CH" altLang="en-US" dirty="0" err="1" smtClean="0">
                <a:solidFill>
                  <a:schemeClr val="accent1"/>
                </a:solidFill>
              </a:rPr>
              <a:t>Method</a:t>
            </a:r>
            <a:r>
              <a:rPr lang="de-CH" altLang="en-US" dirty="0" smtClean="0">
                <a:solidFill>
                  <a:schemeClr val="accent1"/>
                </a:solidFill>
              </a:rPr>
              <a:t> 7473</a:t>
            </a:r>
            <a:r>
              <a:rPr lang="de-CH" altLang="en-US" dirty="0">
                <a:solidFill>
                  <a:schemeClr val="accent1"/>
                </a:solidFill>
              </a:rPr>
              <a:t>)</a:t>
            </a:r>
          </a:p>
          <a:p>
            <a:pPr lvl="1"/>
            <a:r>
              <a:rPr lang="de-CH" altLang="en-US" dirty="0"/>
              <a:t>AAS </a:t>
            </a:r>
            <a:r>
              <a:rPr lang="en-US" altLang="en-US" dirty="0" smtClean="0"/>
              <a:t>cold vapor</a:t>
            </a:r>
          </a:p>
          <a:p>
            <a:pPr lvl="1"/>
            <a:r>
              <a:rPr lang="de-CH" altLang="en-US" dirty="0" smtClean="0"/>
              <a:t>ICP-MS</a:t>
            </a:r>
          </a:p>
          <a:p>
            <a:r>
              <a:rPr lang="de-CH" altLang="en-US" dirty="0" smtClean="0"/>
              <a:t>Standards </a:t>
            </a:r>
            <a:r>
              <a:rPr lang="en-US" altLang="en-US" dirty="0" smtClean="0"/>
              <a:t>for calibration</a:t>
            </a:r>
          </a:p>
          <a:p>
            <a:pPr lvl="1"/>
            <a:r>
              <a:rPr lang="en-US" altLang="en-US" dirty="0" smtClean="0"/>
              <a:t>NIST </a:t>
            </a:r>
            <a:r>
              <a:rPr lang="en-US" altLang="en-US" dirty="0"/>
              <a:t>1633b (0.141 ppm)</a:t>
            </a:r>
          </a:p>
          <a:p>
            <a:pPr lvl="1"/>
            <a:r>
              <a:rPr lang="en-US" altLang="en-US" dirty="0"/>
              <a:t>NIST 2704 (1.44 ppm)</a:t>
            </a:r>
          </a:p>
          <a:p>
            <a:pPr lvl="1"/>
            <a:r>
              <a:rPr lang="en-US" altLang="en-US" dirty="0"/>
              <a:t>NIST 2711 (6. 25ppm)</a:t>
            </a:r>
          </a:p>
          <a:p>
            <a:pPr lvl="1"/>
            <a:r>
              <a:rPr lang="en-US" altLang="en-US" dirty="0"/>
              <a:t>NIST 2710 (32.6 ppm)</a:t>
            </a:r>
          </a:p>
          <a:p>
            <a:pPr lvl="1"/>
            <a:endParaRPr lang="en-US" altLang="en-US" dirty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Mercury</a:t>
            </a:r>
            <a:endParaRPr lang="en-US" dirty="0"/>
          </a:p>
        </p:txBody>
      </p:sp>
      <p:pic>
        <p:nvPicPr>
          <p:cNvPr id="6" name="Picture 4" descr="time_AM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73080" y="2052052"/>
            <a:ext cx="3564588" cy="241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AMA2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6536" y="4531030"/>
            <a:ext cx="5400253" cy="172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5091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Required when </a:t>
            </a:r>
            <a:r>
              <a:rPr lang="en-US" dirty="0" smtClean="0">
                <a:solidFill>
                  <a:schemeClr val="accent1"/>
                </a:solidFill>
              </a:rPr>
              <a:t>different wastes are mixed </a:t>
            </a:r>
            <a:r>
              <a:rPr lang="en-US" dirty="0" smtClean="0"/>
              <a:t>on a large scale:</a:t>
            </a:r>
          </a:p>
          <a:p>
            <a:pPr lvl="1"/>
            <a:r>
              <a:rPr lang="en-US" sz="2000" dirty="0"/>
              <a:t>Different types of liquid fuels mixed and stored in a common tank</a:t>
            </a:r>
          </a:p>
          <a:p>
            <a:pPr lvl="1"/>
            <a:r>
              <a:rPr lang="en-US" sz="2000" dirty="0"/>
              <a:t>Different </a:t>
            </a:r>
            <a:r>
              <a:rPr lang="en-US" sz="2000" dirty="0" smtClean="0"/>
              <a:t>reactive </a:t>
            </a:r>
            <a:r>
              <a:rPr lang="en-US" sz="2000" dirty="0"/>
              <a:t>chemical wastes blended </a:t>
            </a:r>
            <a:r>
              <a:rPr lang="en-US" sz="2000" dirty="0" smtClean="0"/>
              <a:t>together (impregnation)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compatibility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96616" y="2636912"/>
            <a:ext cx="6192688" cy="3672408"/>
          </a:xfrm>
          <a:prstGeom prst="rect">
            <a:avLst/>
          </a:prstGeom>
          <a:noFill/>
        </p:spPr>
      </p:pic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85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4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Screening of trace elements with ED-XRF</a:t>
            </a:r>
            <a:endParaRPr lang="en-US" sz="2400" b="1"/>
          </a:p>
        </p:txBody>
      </p:sp>
      <p:pic>
        <p:nvPicPr>
          <p:cNvPr id="80898" name="Picture 2" descr="http://www.noc.soton.ac.uk/geochem/Facilities%20Links/images/Epsilon-5%20XRF.jpg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13" y="1179513"/>
            <a:ext cx="390525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7463" y="1536700"/>
            <a:ext cx="1162050" cy="3533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0900" name="Picture 6" descr="XRF_sample_pre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7325" y="1527175"/>
            <a:ext cx="2735263" cy="22717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80901" name="Picture 4" descr="http://www.rbmltd.co.il/up/Gallary2/L_5367606.jpg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37325" y="3960813"/>
            <a:ext cx="2735263" cy="204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2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40C7239-4177-4F28-A5E5-486EFB0B1B4F}" type="slidenum">
              <a:rPr lang="en-US" sz="800"/>
              <a:pPr algn="r"/>
              <a:t>64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r>
              <a:rPr lang="en-US" altLang="en-US" sz="2200" dirty="0"/>
              <a:t>Advantages</a:t>
            </a:r>
          </a:p>
          <a:p>
            <a:pPr lvl="1"/>
            <a:r>
              <a:rPr lang="en-US" altLang="en-US" dirty="0">
                <a:solidFill>
                  <a:schemeClr val="accent1"/>
                </a:solidFill>
              </a:rPr>
              <a:t>Short analysis time </a:t>
            </a:r>
            <a:r>
              <a:rPr lang="en-US" altLang="en-US" dirty="0"/>
              <a:t>and relatively simple sample preparation</a:t>
            </a:r>
          </a:p>
          <a:p>
            <a:pPr lvl="1"/>
            <a:r>
              <a:rPr lang="en-US" altLang="en-US" dirty="0"/>
              <a:t>Determination of main and trace elements in almost all materials, incl. traditional raw materials and correctives, alternative raw materials, combustibles, </a:t>
            </a:r>
            <a:r>
              <a:rPr lang="en-US" altLang="en-US" dirty="0" smtClean="0"/>
              <a:t>ashes</a:t>
            </a:r>
          </a:p>
          <a:p>
            <a:pPr lvl="1"/>
            <a:r>
              <a:rPr lang="en-US" altLang="en-US" dirty="0" smtClean="0"/>
              <a:t>Ideal for fast screening of unknown (new) wastes</a:t>
            </a:r>
            <a:endParaRPr lang="en-US" altLang="en-US" dirty="0"/>
          </a:p>
          <a:p>
            <a:r>
              <a:rPr lang="en-US" altLang="en-US" sz="2200" dirty="0" smtClean="0">
                <a:cs typeface="Times New Roman" pitchFamily="18" charset="0"/>
              </a:rPr>
              <a:t>Disadvantage</a:t>
            </a:r>
            <a:endParaRPr lang="en-US" altLang="en-US" sz="2200" dirty="0">
              <a:cs typeface="Times New Roman" pitchFamily="18" charset="0"/>
            </a:endParaRPr>
          </a:p>
          <a:p>
            <a:pPr lvl="1"/>
            <a:r>
              <a:rPr lang="en-US" altLang="en-US" dirty="0">
                <a:cs typeface="Times New Roman" pitchFamily="18" charset="0"/>
              </a:rPr>
              <a:t>The accuracy and </a:t>
            </a:r>
            <a:r>
              <a:rPr lang="en-US" altLang="en-US" dirty="0">
                <a:solidFill>
                  <a:schemeClr val="accent1"/>
                </a:solidFill>
                <a:cs typeface="Times New Roman" pitchFamily="18" charset="0"/>
              </a:rPr>
              <a:t>lower detection limit </a:t>
            </a:r>
            <a:r>
              <a:rPr lang="en-US" altLang="en-US" dirty="0">
                <a:cs typeface="Times New Roman" pitchFamily="18" charset="0"/>
              </a:rPr>
              <a:t>is not sufficient </a:t>
            </a:r>
            <a:r>
              <a:rPr lang="en-US" altLang="en-US" dirty="0" smtClean="0">
                <a:cs typeface="Times New Roman" pitchFamily="18" charset="0"/>
              </a:rPr>
              <a:t>for some critical elements (Hg</a:t>
            </a:r>
            <a:r>
              <a:rPr lang="en-US" altLang="en-US" dirty="0">
                <a:cs typeface="Times New Roman" pitchFamily="18" charset="0"/>
              </a:rPr>
              <a:t>, Tl, Cd</a:t>
            </a:r>
            <a:r>
              <a:rPr lang="en-US" altLang="en-US" dirty="0" smtClean="0">
                <a:cs typeface="Times New Roman" pitchFamily="18" charset="0"/>
              </a:rPr>
              <a:t>). May not be accepted by authorities.</a:t>
            </a:r>
          </a:p>
          <a:p>
            <a:pPr lvl="1"/>
            <a:r>
              <a:rPr lang="en-US" altLang="en-US" dirty="0" smtClean="0">
                <a:cs typeface="Times New Roman" pitchFamily="18" charset="0"/>
              </a:rPr>
              <a:t>Rather poor performance on lighter elements (&lt; Cl)</a:t>
            </a:r>
          </a:p>
          <a:p>
            <a:pPr lvl="1"/>
            <a:r>
              <a:rPr lang="en-US" altLang="en-US" dirty="0" smtClean="0">
                <a:cs typeface="Times New Roman" pitchFamily="18" charset="0"/>
              </a:rPr>
              <a:t>For ultimate precision, high efforts to prepare calibration curves (matrix influences)</a:t>
            </a:r>
          </a:p>
          <a:p>
            <a:pPr lvl="1"/>
            <a:endParaRPr lang="en-US" altLang="en-US" dirty="0" smtClean="0">
              <a:cs typeface="Times New Roman" pitchFamily="18" charset="0"/>
            </a:endParaRPr>
          </a:p>
          <a:p>
            <a:pPr lvl="1"/>
            <a:endParaRPr lang="en-US" altLang="en-US" dirty="0"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ED-XRF for trace elements in AFR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85730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4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Accurate trace element analysis with ICP-OES</a:t>
            </a:r>
            <a:endParaRPr lang="en-US" sz="2400" b="1"/>
          </a:p>
        </p:txBody>
      </p:sp>
      <p:pic>
        <p:nvPicPr>
          <p:cNvPr id="81922" name="Picture 3" descr="ICP_O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6150" y="1238250"/>
            <a:ext cx="7200900" cy="507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3" name="Text Box 5"/>
          <p:cNvSpPr txBox="1">
            <a:spLocks noChangeArrowheads="1"/>
          </p:cNvSpPr>
          <p:nvPr/>
        </p:nvSpPr>
        <p:spPr bwMode="auto">
          <a:xfrm>
            <a:off x="344488" y="4694238"/>
            <a:ext cx="18002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de-CH" sz="2000"/>
              <a:t>Plasma torch</a:t>
            </a:r>
            <a:endParaRPr lang="en-US" sz="2000"/>
          </a:p>
        </p:txBody>
      </p:sp>
      <p:pic>
        <p:nvPicPr>
          <p:cNvPr id="81924" name="Picture 6" descr="soilprot_torc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488" y="2751138"/>
            <a:ext cx="1730375" cy="19431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81925" name="Rectangle 4"/>
          <p:cNvSpPr>
            <a:spLocks noChangeArrowheads="1"/>
          </p:cNvSpPr>
          <p:nvPr/>
        </p:nvSpPr>
        <p:spPr bwMode="auto">
          <a:xfrm>
            <a:off x="5240338" y="3284538"/>
            <a:ext cx="576262" cy="576262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/>
          </a:p>
        </p:txBody>
      </p:sp>
      <p:sp>
        <p:nvSpPr>
          <p:cNvPr id="81926" name="Line 7"/>
          <p:cNvSpPr>
            <a:spLocks noChangeShapeType="1"/>
          </p:cNvSpPr>
          <p:nvPr/>
        </p:nvSpPr>
        <p:spPr bwMode="auto">
          <a:xfrm flipV="1">
            <a:off x="2073275" y="3644900"/>
            <a:ext cx="3165475" cy="7191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192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6973412-F87A-481E-94D1-49794F2CA5B4}" type="slidenum">
              <a:rPr lang="en-US" sz="800"/>
              <a:pPr algn="r"/>
              <a:t>66</a:t>
            </a:fld>
            <a:endParaRPr lang="en-US" sz="800"/>
          </a:p>
        </p:txBody>
      </p:sp>
      <p:sp>
        <p:nvSpPr>
          <p:cNvPr id="81928" name="Rectangle 4"/>
          <p:cNvSpPr>
            <a:spLocks noChangeArrowheads="1"/>
          </p:cNvSpPr>
          <p:nvPr/>
        </p:nvSpPr>
        <p:spPr bwMode="auto">
          <a:xfrm>
            <a:off x="5240338" y="3284538"/>
            <a:ext cx="576262" cy="576262"/>
          </a:xfrm>
          <a:prstGeom prst="rect">
            <a:avLst/>
          </a:prstGeom>
          <a:noFill/>
          <a:ln w="28575">
            <a:solidFill>
              <a:srgbClr val="E6280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/>
          </a:p>
        </p:txBody>
      </p:sp>
      <p:sp>
        <p:nvSpPr>
          <p:cNvPr id="81929" name="Line 7"/>
          <p:cNvSpPr>
            <a:spLocks noChangeShapeType="1"/>
          </p:cNvSpPr>
          <p:nvPr/>
        </p:nvSpPr>
        <p:spPr bwMode="auto">
          <a:xfrm flipV="1">
            <a:off x="2073275" y="3644900"/>
            <a:ext cx="3165475" cy="719138"/>
          </a:xfrm>
          <a:prstGeom prst="line">
            <a:avLst/>
          </a:prstGeom>
          <a:noFill/>
          <a:ln w="25400">
            <a:solidFill>
              <a:srgbClr val="E6280F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Overview of analytical tools for main and trace elements</a:t>
            </a:r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244257643"/>
              </p:ext>
            </p:extLst>
          </p:nvPr>
        </p:nvGraphicFramePr>
        <p:xfrm>
          <a:off x="849313" y="1196975"/>
          <a:ext cx="8153400" cy="5126042"/>
        </p:xfrm>
        <a:graphic>
          <a:graphicData uri="http://schemas.openxmlformats.org/drawingml/2006/table">
            <a:tbl>
              <a:tblPr/>
              <a:tblGrid>
                <a:gridCol w="2286000"/>
                <a:gridCol w="914400"/>
                <a:gridCol w="914400"/>
                <a:gridCol w="1066800"/>
                <a:gridCol w="990600"/>
                <a:gridCol w="1981200"/>
              </a:tblGrid>
              <a:tr h="581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XRF</a:t>
                      </a:r>
                    </a:p>
                  </a:txBody>
                  <a:tcPr marL="90000" marR="90000" marT="46798" marB="467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ICP</a:t>
                      </a:r>
                    </a:p>
                  </a:txBody>
                  <a:tcPr marL="90000" marR="90000" marT="46798" marB="467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Complementary methods</a:t>
                      </a:r>
                    </a:p>
                  </a:txBody>
                  <a:tcPr marL="90000" marR="90000" marT="46798" marB="4679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WD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ED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Optical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MS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Elements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 Main (Ca, Si, Al, Fe)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 Minor (Hal, P, Sr ...)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 Trace (HM)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+++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+++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AAS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 Hg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(+)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Mercury Analyzer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Sample Presentation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 Untreated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 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 Crushed / Ground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 Liquid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 Digested / Solution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(x)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(x)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 Quantity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several grams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&lt; 1 gram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Time</a:t>
                      </a:r>
                    </a:p>
                  </a:txBody>
                  <a:tcPr marL="90000" marR="90000" marT="46798" marB="467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endParaRPr kumimoji="0" lang="de-CH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8" marB="467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66"/>
                    </a:solidFill>
                  </a:tcPr>
                </a:tc>
              </a:tr>
            </a:tbl>
          </a:graphicData>
        </a:graphic>
      </p:graphicFrame>
      <p:sp>
        <p:nvSpPr>
          <p:cNvPr id="8305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8D5F7F5-C40B-42A3-A756-4D88F99390F9}" type="slidenum">
              <a:rPr lang="en-US" sz="800"/>
              <a:pPr algn="r"/>
              <a:t>67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00472" y="1124743"/>
            <a:ext cx="9505056" cy="5328594"/>
          </a:xfrm>
          <a:prstGeom prst="rect">
            <a:avLst/>
          </a:prstGeom>
        </p:spPr>
        <p:txBody>
          <a:bodyPr/>
          <a:lstStyle/>
          <a:p>
            <a:pPr marL="292100" indent="-292100"/>
            <a:r>
              <a:rPr lang="en-US" altLang="en-US" sz="2000" dirty="0">
                <a:solidFill>
                  <a:schemeClr val="accent1"/>
                </a:solidFill>
              </a:rPr>
              <a:t>Written work instruction </a:t>
            </a:r>
            <a:r>
              <a:rPr lang="en-US" altLang="en-US" sz="2000" dirty="0"/>
              <a:t>must be available for each test</a:t>
            </a:r>
          </a:p>
          <a:p>
            <a:pPr marL="819150" lvl="1" indent="-285750"/>
            <a:r>
              <a:rPr lang="en-US" altLang="en-US" dirty="0" smtClean="0"/>
              <a:t>Sampling, Sample preparation</a:t>
            </a:r>
          </a:p>
          <a:p>
            <a:pPr marL="819150" lvl="1" indent="-285750"/>
            <a:r>
              <a:rPr lang="en-US" altLang="en-US" dirty="0" smtClean="0"/>
              <a:t>Analytical measurement</a:t>
            </a:r>
            <a:endParaRPr lang="en-US" altLang="en-US" dirty="0"/>
          </a:p>
          <a:p>
            <a:pPr marL="819150" lvl="1" indent="-285750"/>
            <a:r>
              <a:rPr lang="en-US" altLang="en-US" dirty="0"/>
              <a:t>Laboratory equipment management</a:t>
            </a:r>
          </a:p>
          <a:p>
            <a:pPr marL="1238250" lvl="2" indent="-228600"/>
            <a:r>
              <a:rPr lang="en-US" altLang="en-US" dirty="0"/>
              <a:t>Calibration </a:t>
            </a:r>
            <a:r>
              <a:rPr lang="en-US" altLang="en-US" dirty="0" smtClean="0"/>
              <a:t>schedule, Maintenance </a:t>
            </a:r>
            <a:r>
              <a:rPr lang="en-US" altLang="en-US" dirty="0"/>
              <a:t>records</a:t>
            </a:r>
          </a:p>
          <a:p>
            <a:pPr marL="292100" indent="-292100"/>
            <a:r>
              <a:rPr lang="en-US" altLang="en-US" sz="2000" dirty="0"/>
              <a:t>If possible, operating procedures shall refer to </a:t>
            </a:r>
            <a:r>
              <a:rPr lang="en-US" altLang="en-US" sz="2000" dirty="0">
                <a:solidFill>
                  <a:schemeClr val="accent1"/>
                </a:solidFill>
              </a:rPr>
              <a:t>national or international standards</a:t>
            </a:r>
            <a:r>
              <a:rPr lang="en-US" altLang="en-US" sz="2000" dirty="0"/>
              <a:t>.</a:t>
            </a:r>
          </a:p>
          <a:p>
            <a:pPr marL="292100" indent="-292100"/>
            <a:r>
              <a:rPr lang="en-US" sz="2000" dirty="0" smtClean="0"/>
              <a:t>If own methods are used, the </a:t>
            </a:r>
            <a:r>
              <a:rPr lang="en-US" sz="2000" dirty="0"/>
              <a:t>SOP must be validated, i.e. it must be demonstrated that the </a:t>
            </a:r>
            <a:r>
              <a:rPr lang="en-US" sz="2000" dirty="0">
                <a:solidFill>
                  <a:schemeClr val="accent1"/>
                </a:solidFill>
              </a:rPr>
              <a:t>method is suitable </a:t>
            </a:r>
            <a:r>
              <a:rPr lang="en-US" sz="2000" dirty="0"/>
              <a:t>to obtain correct results </a:t>
            </a:r>
            <a:r>
              <a:rPr lang="en-US" sz="2000" dirty="0">
                <a:solidFill>
                  <a:schemeClr val="accent1"/>
                </a:solidFill>
              </a:rPr>
              <a:t>compared to a reference method</a:t>
            </a:r>
            <a:r>
              <a:rPr lang="en-US" sz="2000" dirty="0"/>
              <a:t>.</a:t>
            </a:r>
            <a:endParaRPr lang="en-US" altLang="en-US" sz="2000" dirty="0"/>
          </a:p>
          <a:p>
            <a:pPr marL="292100" indent="-292100"/>
            <a:r>
              <a:rPr lang="en-US" sz="2000" dirty="0" smtClean="0"/>
              <a:t>The </a:t>
            </a:r>
            <a:r>
              <a:rPr lang="en-US" sz="2000" dirty="0"/>
              <a:t>SOP’s must be known and accessible for everybody in the laboratory</a:t>
            </a:r>
            <a:r>
              <a:rPr lang="en-US" sz="2000" dirty="0" smtClean="0"/>
              <a:t>.</a:t>
            </a:r>
          </a:p>
          <a:p>
            <a:pPr marL="292100" indent="-292100"/>
            <a:r>
              <a:rPr lang="en-US" altLang="en-US" sz="2000" dirty="0" smtClean="0"/>
              <a:t>Service </a:t>
            </a:r>
            <a:r>
              <a:rPr lang="en-US" altLang="en-US" sz="2000" dirty="0"/>
              <a:t>contracts for selected </a:t>
            </a:r>
            <a:r>
              <a:rPr lang="en-US" altLang="en-US" sz="2000" dirty="0" smtClean="0"/>
              <a:t>equipment </a:t>
            </a:r>
            <a:r>
              <a:rPr lang="en-US" altLang="en-US" sz="2000" dirty="0"/>
              <a:t>is recommended to assure rapid maintenance response.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Operating Procedures (SOP)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103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Content Placeholder 3"/>
          <p:cNvSpPr>
            <a:spLocks/>
          </p:cNvSpPr>
          <p:nvPr/>
        </p:nvSpPr>
        <p:spPr bwMode="auto">
          <a:xfrm>
            <a:off x="560388" y="12525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AFR requires a sophisticated quality control scheme because of</a:t>
            </a:r>
          </a:p>
          <a:p>
            <a:pPr marL="534988" lvl="1" indent="-2651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Regulatory and permitting requirements</a:t>
            </a:r>
          </a:p>
          <a:p>
            <a:pPr marL="534988" lvl="1" indent="-2651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Employee‘s health and safety</a:t>
            </a:r>
          </a:p>
          <a:p>
            <a:pPr marL="534988" lvl="1" indent="-2651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Environmental risks and liabilities</a:t>
            </a:r>
          </a:p>
          <a:p>
            <a:pPr marL="534988" lvl="1" indent="-265113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Constant quality of our products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Careful AFR Source Qualification is a must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Control plans should reflect the appropriate balance between work load and accuracy of the result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Reduce errors from sampling and sample preparation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Provide appropriate AFR laboratory facilities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Make use of the experience available </a:t>
            </a:r>
            <a:r>
              <a:rPr lang="en-US" sz="2000" dirty="0" smtClean="0"/>
              <a:t>in </a:t>
            </a:r>
            <a:r>
              <a:rPr lang="en-US" sz="2000" dirty="0"/>
              <a:t>Group companies and </a:t>
            </a:r>
            <a:r>
              <a:rPr lang="en-US" sz="2000" dirty="0" smtClean="0"/>
              <a:t>on Corporate level.</a:t>
            </a:r>
            <a:endParaRPr lang="en-US" sz="2000" dirty="0"/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Consult the AFR Quality Manual </a:t>
            </a:r>
          </a:p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de-CH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83970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Summary</a:t>
            </a:r>
            <a:endParaRPr lang="en-US" sz="2400" b="1"/>
          </a:p>
        </p:txBody>
      </p:sp>
      <p:sp>
        <p:nvSpPr>
          <p:cNvPr id="8397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928D9BD-2657-4469-8F9A-C2FAA71FB7D5}" type="slidenum">
              <a:rPr lang="en-US" sz="800"/>
              <a:pPr algn="r"/>
              <a:t>69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de-DE" dirty="0" smtClean="0"/>
              <a:t>The AFR Qualification Template can be used to compile a detailed Qualification for any AFR / Waste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0916"/>
          <a:stretch/>
        </p:blipFill>
        <p:spPr>
          <a:xfrm>
            <a:off x="1064568" y="1059989"/>
            <a:ext cx="4176464" cy="54024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427" b="1451"/>
          <a:stretch/>
        </p:blipFill>
        <p:spPr>
          <a:xfrm>
            <a:off x="5601072" y="980729"/>
            <a:ext cx="3667510" cy="55493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AFR Quality Control  © 2016 </a:t>
            </a:r>
            <a:r>
              <a:rPr lang="en-US" dirty="0" err="1" smtClean="0"/>
              <a:t>LafargeHolcim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0311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Content Placeholder 2"/>
          <p:cNvSpPr>
            <a:spLocks/>
          </p:cNvSpPr>
          <p:nvPr/>
        </p:nvSpPr>
        <p:spPr bwMode="auto">
          <a:xfrm>
            <a:off x="538163" y="1263650"/>
            <a:ext cx="4452937" cy="484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Covers waste / AFR quality control in both cement plants and platforms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Initially released by R. Stenger and a team of AFR experts from group companies in 2000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Content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AFR Quality Control Schemes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Setting up waste/AFR specifications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Sampling equipment and procedures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Laboratory equipment and procedures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Personnel requirements</a:t>
            </a:r>
          </a:p>
        </p:txBody>
      </p:sp>
      <p:sp>
        <p:nvSpPr>
          <p:cNvPr id="84994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AFR Quality Control Manual: Last update in May, 2009</a:t>
            </a:r>
          </a:p>
        </p:txBody>
      </p:sp>
      <p:pic>
        <p:nvPicPr>
          <p:cNvPr id="849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6600" y="1211263"/>
            <a:ext cx="3665538" cy="5189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4996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21DA73D-F6D6-40EC-A3C3-3DE6A0EE8935}" type="slidenum">
              <a:rPr lang="en-US" sz="800"/>
              <a:pPr algn="r"/>
              <a:t>70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60512" y="41176"/>
            <a:ext cx="39934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Questions?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5054" y="1124744"/>
            <a:ext cx="9047390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4F9AF4-CC1E-4C15-873A-275925E47A30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288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2636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3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Sampling of small containers (platforms)</a:t>
            </a:r>
          </a:p>
        </p:txBody>
      </p:sp>
      <p:sp>
        <p:nvSpPr>
          <p:cNvPr id="87042" name="Rectangle 2"/>
          <p:cNvSpPr txBox="1">
            <a:spLocks noChangeArrowheads="1"/>
          </p:cNvSpPr>
          <p:nvPr/>
        </p:nvSpPr>
        <p:spPr bwMode="auto">
          <a:xfrm>
            <a:off x="1600200" y="923925"/>
            <a:ext cx="809625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en-US" sz="2400"/>
          </a:p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endParaRPr lang="en-US" sz="2200"/>
          </a:p>
        </p:txBody>
      </p:sp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825" y="1701800"/>
            <a:ext cx="2863850" cy="381635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87044" name="Picture 5" descr="MVC-014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38913" y="3862388"/>
            <a:ext cx="3167062" cy="211137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87045" name="Picture 6" descr="MVC-013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38913" y="1700213"/>
            <a:ext cx="3167062" cy="2090737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87046" name="Text Box 8"/>
          <p:cNvSpPr txBox="1">
            <a:spLocks noChangeArrowheads="1"/>
          </p:cNvSpPr>
          <p:nvPr/>
        </p:nvSpPr>
        <p:spPr bwMode="auto">
          <a:xfrm>
            <a:off x="7132638" y="1304925"/>
            <a:ext cx="170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z="2000"/>
              <a:t>Core sampler</a:t>
            </a:r>
          </a:p>
        </p:txBody>
      </p:sp>
      <p:pic>
        <p:nvPicPr>
          <p:cNvPr id="87047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84575" y="2493963"/>
            <a:ext cx="2754313" cy="367347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87048" name="Text Box 11"/>
          <p:cNvSpPr txBox="1">
            <a:spLocks noChangeArrowheads="1"/>
          </p:cNvSpPr>
          <p:nvPr/>
        </p:nvSpPr>
        <p:spPr bwMode="auto">
          <a:xfrm>
            <a:off x="3513138" y="1990725"/>
            <a:ext cx="2232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CH" sz="2000"/>
              <a:t>Copper tube</a:t>
            </a:r>
            <a:endParaRPr lang="en-US" sz="2000"/>
          </a:p>
        </p:txBody>
      </p:sp>
      <p:sp>
        <p:nvSpPr>
          <p:cNvPr id="8704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6673822-A52A-43A7-A18C-ABD21E3F50A7}" type="slidenum">
              <a:rPr lang="en-US" sz="800"/>
              <a:pPr algn="r"/>
              <a:t>73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Content Placeholder 3"/>
          <p:cNvSpPr>
            <a:spLocks/>
          </p:cNvSpPr>
          <p:nvPr/>
        </p:nvSpPr>
        <p:spPr bwMode="auto">
          <a:xfrm>
            <a:off x="560388" y="12811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ct val="500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PCB‘s  (</a:t>
            </a:r>
            <a:r>
              <a:rPr lang="en-US" sz="2000" u="sng"/>
              <a:t>P</a:t>
            </a:r>
            <a:r>
              <a:rPr lang="en-US" sz="2000"/>
              <a:t>oly </a:t>
            </a:r>
            <a:r>
              <a:rPr lang="en-US" sz="2000" u="sng"/>
              <a:t>C</a:t>
            </a:r>
            <a:r>
              <a:rPr lang="en-US" sz="2000"/>
              <a:t>hlorinated </a:t>
            </a:r>
            <a:r>
              <a:rPr lang="en-US" sz="2000" u="sng"/>
              <a:t>B</a:t>
            </a:r>
            <a:r>
              <a:rPr lang="en-US" sz="2000"/>
              <a:t>iphenyls): Mostly crystalline, colorless and chemically robust compounds. Highly lipophilic.</a:t>
            </a:r>
          </a:p>
          <a:p>
            <a:pPr marL="269875" indent="-269875">
              <a:spcBef>
                <a:spcPct val="500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endParaRPr lang="de-CH" sz="2000"/>
          </a:p>
          <a:p>
            <a:pPr marL="269875" indent="-269875">
              <a:spcBef>
                <a:spcPct val="500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>
              <a:spcBef>
                <a:spcPct val="500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>
              <a:spcBef>
                <a:spcPct val="500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209 possible congeners from which about 20 - 60 are usually occurring in commercial products.</a:t>
            </a:r>
          </a:p>
          <a:p>
            <a:pPr marL="269875" indent="-269875">
              <a:spcBef>
                <a:spcPct val="500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Chronically toxic, suspected to cause cancer, hormonal effects, enrichment in natural food chain. Precursor for Dioxins in combustion processes.</a:t>
            </a:r>
          </a:p>
          <a:p>
            <a:pPr marL="269875" indent="-269875">
              <a:spcBef>
                <a:spcPct val="500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de-CH" sz="2000"/>
              <a:t>Limit in AFR: typically 50 ppm</a:t>
            </a:r>
            <a:endParaRPr lang="en-US" sz="200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6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88066" name="Title 4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Critical organic compounds: Example PCB</a:t>
            </a:r>
            <a:endParaRPr lang="en-US" sz="2400" b="1"/>
          </a:p>
        </p:txBody>
      </p:sp>
      <p:pic>
        <p:nvPicPr>
          <p:cNvPr id="88067" name="Picture 4" descr="Bild:Polychlorinated biphenyl structure.sv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8088" y="1987550"/>
            <a:ext cx="3313112" cy="149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8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9069F85-BFA6-477B-827E-2307A4932C88}" type="slidenum">
              <a:rPr lang="en-US" sz="800"/>
              <a:pPr algn="r"/>
              <a:t>74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Content Placeholder 3"/>
          <p:cNvSpPr>
            <a:spLocks/>
          </p:cNvSpPr>
          <p:nvPr/>
        </p:nvSpPr>
        <p:spPr bwMode="auto">
          <a:xfrm>
            <a:off x="5097463" y="1395413"/>
            <a:ext cx="424815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Extraction from sample by organic solvents (hexane)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Detection with </a:t>
            </a:r>
            <a:r>
              <a:rPr lang="en-US" sz="2000" dirty="0" smtClean="0"/>
              <a:t>gas chromatograph, </a:t>
            </a:r>
            <a:r>
              <a:rPr lang="en-US" sz="2000" dirty="0"/>
              <a:t>equipped with ECD or </a:t>
            </a:r>
            <a:r>
              <a:rPr lang="en-US" sz="2000" dirty="0" smtClean="0"/>
              <a:t>MS</a:t>
            </a: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Identification by comparison with reference standard (containing selected congeners)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 dirty="0"/>
              <a:t>ASTM D6160-98, DIN EN 15308</a:t>
            </a:r>
            <a:endParaRPr lang="en-US" sz="2000" dirty="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89090" name="Title 4"/>
          <p:cNvSpPr>
            <a:spLocks/>
          </p:cNvSpPr>
          <p:nvPr/>
        </p:nvSpPr>
        <p:spPr bwMode="auto">
          <a:xfrm>
            <a:off x="560388" y="3873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Determination of PCB concentration in AFR‘s</a:t>
            </a:r>
            <a:endParaRPr lang="en-US" sz="2400" b="1"/>
          </a:p>
        </p:txBody>
      </p:sp>
      <p:pic>
        <p:nvPicPr>
          <p:cNvPr id="89091" name="Picture 4" descr="DSC0267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" y="1443038"/>
            <a:ext cx="4752975" cy="356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2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57469CE-427C-41C4-896B-6455FFC85289}" type="slidenum">
              <a:rPr lang="en-US" sz="800"/>
              <a:pPr algn="r"/>
              <a:t>75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Content Placeholder 3"/>
          <p:cNvSpPr>
            <a:spLocks/>
          </p:cNvSpPr>
          <p:nvPr/>
        </p:nvSpPr>
        <p:spPr bwMode="auto">
          <a:xfrm>
            <a:off x="5097463" y="1309688"/>
            <a:ext cx="4248150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/>
              <a:t>Applications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Fingerprint analyses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Detection and identification of critical organic compounds (e.g. PCB, furanes, dioxines)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/>
              <a:t>Frequently used detectors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FID (flame ionization detector)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MS (mass spectrometer)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ECD (electron capture detector)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90114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Method: Gaschromatography (GC)</a:t>
            </a:r>
            <a:endParaRPr lang="en-US" sz="2400" b="1"/>
          </a:p>
        </p:txBody>
      </p:sp>
      <p:pic>
        <p:nvPicPr>
          <p:cNvPr id="90115" name="Picture 4" descr="Image:Gas chromatograp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825" y="1382713"/>
            <a:ext cx="4176713" cy="2286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01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825" y="3830638"/>
            <a:ext cx="4175125" cy="2212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011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7DC5D50-A129-4FBB-B939-FC9AB82D2AD3}" type="slidenum">
              <a:rPr lang="en-US" sz="800"/>
              <a:pPr algn="r"/>
              <a:t>76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ChangeArrowheads="1"/>
          </p:cNvSpPr>
          <p:nvPr/>
        </p:nvSpPr>
        <p:spPr bwMode="auto">
          <a:xfrm>
            <a:off x="1568450" y="619125"/>
            <a:ext cx="82089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3200" b="1"/>
              <a:t>Fluff preparation</a:t>
            </a:r>
            <a:endParaRPr lang="en-US" sz="3200" b="1"/>
          </a:p>
        </p:txBody>
      </p:sp>
      <p:grpSp>
        <p:nvGrpSpPr>
          <p:cNvPr id="91138" name="Group 3"/>
          <p:cNvGrpSpPr>
            <a:grpSpLocks/>
          </p:cNvGrpSpPr>
          <p:nvPr/>
        </p:nvGrpSpPr>
        <p:grpSpPr bwMode="auto">
          <a:xfrm>
            <a:off x="171450" y="1209675"/>
            <a:ext cx="9504363" cy="5040313"/>
            <a:chOff x="81" y="663"/>
            <a:chExt cx="5987" cy="3175"/>
          </a:xfrm>
        </p:grpSpPr>
        <p:pic>
          <p:nvPicPr>
            <p:cNvPr id="91140" name="Picture 4" descr="Fluf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52" y="1087"/>
              <a:ext cx="1371" cy="102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</p:spPr>
        </p:pic>
        <p:pic>
          <p:nvPicPr>
            <p:cNvPr id="91141" name="Picture 5" descr="log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669" y="1157"/>
              <a:ext cx="997" cy="82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1142" name="Text Box 6"/>
            <p:cNvSpPr txBox="1">
              <a:spLocks noChangeArrowheads="1"/>
            </p:cNvSpPr>
            <p:nvPr/>
          </p:nvSpPr>
          <p:spPr bwMode="auto">
            <a:xfrm>
              <a:off x="3120" y="1344"/>
              <a:ext cx="1044" cy="52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2400"/>
                <a:t>Altera  Platform</a:t>
              </a:r>
              <a:endParaRPr lang="en-US" sz="2400"/>
            </a:p>
          </p:txBody>
        </p:sp>
        <p:sp>
          <p:nvSpPr>
            <p:cNvPr id="91143" name="Text Box 7"/>
            <p:cNvSpPr txBox="1">
              <a:spLocks noChangeArrowheads="1"/>
            </p:cNvSpPr>
            <p:nvPr/>
          </p:nvSpPr>
          <p:spPr bwMode="auto">
            <a:xfrm>
              <a:off x="126" y="709"/>
              <a:ext cx="1180" cy="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1600"/>
                <a:t>Commercial wastes, Manufacturing wastes</a:t>
              </a:r>
              <a:endParaRPr lang="en-US" sz="1600"/>
            </a:p>
          </p:txBody>
        </p:sp>
        <p:sp>
          <p:nvSpPr>
            <p:cNvPr id="91144" name="Text Box 8"/>
            <p:cNvSpPr txBox="1">
              <a:spLocks noChangeArrowheads="1"/>
            </p:cNvSpPr>
            <p:nvPr/>
          </p:nvSpPr>
          <p:spPr bwMode="auto">
            <a:xfrm>
              <a:off x="126" y="1797"/>
              <a:ext cx="1180" cy="3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/>
                <a:t>Bulky municipal </a:t>
              </a:r>
              <a:r>
                <a:rPr lang="de-CH" sz="1600"/>
                <a:t>waste</a:t>
              </a:r>
              <a:endParaRPr lang="en-US" sz="1600"/>
            </a:p>
          </p:txBody>
        </p:sp>
        <p:sp>
          <p:nvSpPr>
            <p:cNvPr id="91145" name="Line 9"/>
            <p:cNvSpPr>
              <a:spLocks noChangeShapeType="1"/>
            </p:cNvSpPr>
            <p:nvPr/>
          </p:nvSpPr>
          <p:spPr bwMode="auto">
            <a:xfrm>
              <a:off x="4209" y="1586"/>
              <a:ext cx="40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1146" name="Text Box 10"/>
            <p:cNvSpPr txBox="1">
              <a:spLocks noChangeArrowheads="1"/>
            </p:cNvSpPr>
            <p:nvPr/>
          </p:nvSpPr>
          <p:spPr bwMode="auto">
            <a:xfrm>
              <a:off x="172" y="3294"/>
              <a:ext cx="1089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2000" b="1"/>
                <a:t>Local waste collectors</a:t>
              </a:r>
              <a:endParaRPr lang="en-US" sz="2000" b="1"/>
            </a:p>
          </p:txBody>
        </p:sp>
        <p:sp>
          <p:nvSpPr>
            <p:cNvPr id="91147" name="Text Box 11"/>
            <p:cNvSpPr txBox="1">
              <a:spLocks noChangeArrowheads="1"/>
            </p:cNvSpPr>
            <p:nvPr/>
          </p:nvSpPr>
          <p:spPr bwMode="auto">
            <a:xfrm>
              <a:off x="1669" y="3306"/>
              <a:ext cx="1043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2000" b="1"/>
                <a:t>Bestsort: Pre-sorting</a:t>
              </a:r>
              <a:endParaRPr lang="en-US" sz="2000" b="1"/>
            </a:p>
          </p:txBody>
        </p:sp>
        <p:sp>
          <p:nvSpPr>
            <p:cNvPr id="91148" name="Text Box 12"/>
            <p:cNvSpPr txBox="1">
              <a:spLocks noChangeArrowheads="1"/>
            </p:cNvSpPr>
            <p:nvPr/>
          </p:nvSpPr>
          <p:spPr bwMode="auto">
            <a:xfrm>
              <a:off x="3121" y="3294"/>
              <a:ext cx="131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2000" b="1"/>
                <a:t>Altera:                Pre-processing</a:t>
              </a:r>
              <a:endParaRPr lang="en-US" sz="2000" b="1"/>
            </a:p>
          </p:txBody>
        </p:sp>
        <p:sp>
          <p:nvSpPr>
            <p:cNvPr id="91149" name="Text Box 13"/>
            <p:cNvSpPr txBox="1">
              <a:spLocks noChangeArrowheads="1"/>
            </p:cNvSpPr>
            <p:nvPr/>
          </p:nvSpPr>
          <p:spPr bwMode="auto">
            <a:xfrm>
              <a:off x="4889" y="3204"/>
              <a:ext cx="1043" cy="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2000" b="1"/>
                <a:t>LD plant: Fluff for co-processing</a:t>
              </a:r>
              <a:endParaRPr lang="en-US" sz="2000" b="1"/>
            </a:p>
          </p:txBody>
        </p:sp>
        <p:sp>
          <p:nvSpPr>
            <p:cNvPr id="91150" name="Text Box 14"/>
            <p:cNvSpPr txBox="1">
              <a:spLocks noChangeArrowheads="1"/>
            </p:cNvSpPr>
            <p:nvPr/>
          </p:nvSpPr>
          <p:spPr bwMode="auto">
            <a:xfrm>
              <a:off x="1351" y="2478"/>
              <a:ext cx="997" cy="5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1600"/>
                <a:t>Sorted material fractions for recycling</a:t>
              </a:r>
              <a:endParaRPr lang="en-US" sz="1600"/>
            </a:p>
          </p:txBody>
        </p:sp>
        <p:sp>
          <p:nvSpPr>
            <p:cNvPr id="91151" name="Text Box 15"/>
            <p:cNvSpPr txBox="1">
              <a:spLocks noChangeArrowheads="1"/>
            </p:cNvSpPr>
            <p:nvPr/>
          </p:nvSpPr>
          <p:spPr bwMode="auto">
            <a:xfrm>
              <a:off x="2576" y="2496"/>
              <a:ext cx="1089" cy="5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1600"/>
                <a:t>Heavy fractions to thermal power plant</a:t>
              </a:r>
              <a:endParaRPr lang="en-US" sz="1600"/>
            </a:p>
          </p:txBody>
        </p:sp>
        <p:sp>
          <p:nvSpPr>
            <p:cNvPr id="91152" name="Text Box 16"/>
            <p:cNvSpPr txBox="1">
              <a:spLocks noChangeArrowheads="1"/>
            </p:cNvSpPr>
            <p:nvPr/>
          </p:nvSpPr>
          <p:spPr bwMode="auto">
            <a:xfrm>
              <a:off x="3029" y="663"/>
              <a:ext cx="1134" cy="3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1600"/>
                <a:t>Sorted municipal waste (packings)</a:t>
              </a:r>
              <a:endParaRPr lang="en-US" sz="1600"/>
            </a:p>
          </p:txBody>
        </p:sp>
        <p:sp>
          <p:nvSpPr>
            <p:cNvPr id="91153" name="Line 17"/>
            <p:cNvSpPr>
              <a:spLocks noChangeShapeType="1"/>
            </p:cNvSpPr>
            <p:nvPr/>
          </p:nvSpPr>
          <p:spPr bwMode="auto">
            <a:xfrm>
              <a:off x="1351" y="1071"/>
              <a:ext cx="318" cy="40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1154" name="Line 18"/>
            <p:cNvSpPr>
              <a:spLocks noChangeShapeType="1"/>
            </p:cNvSpPr>
            <p:nvPr/>
          </p:nvSpPr>
          <p:spPr bwMode="auto">
            <a:xfrm flipV="1">
              <a:off x="1351" y="1661"/>
              <a:ext cx="318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1155" name="Line 19"/>
            <p:cNvSpPr>
              <a:spLocks noChangeShapeType="1"/>
            </p:cNvSpPr>
            <p:nvPr/>
          </p:nvSpPr>
          <p:spPr bwMode="auto">
            <a:xfrm flipH="1">
              <a:off x="2089" y="2006"/>
              <a:ext cx="0" cy="45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1156" name="Line 20"/>
            <p:cNvSpPr>
              <a:spLocks noChangeShapeType="1"/>
            </p:cNvSpPr>
            <p:nvPr/>
          </p:nvSpPr>
          <p:spPr bwMode="auto">
            <a:xfrm>
              <a:off x="2712" y="1661"/>
              <a:ext cx="317" cy="81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1157" name="Line 21"/>
            <p:cNvSpPr>
              <a:spLocks noChangeShapeType="1"/>
            </p:cNvSpPr>
            <p:nvPr/>
          </p:nvSpPr>
          <p:spPr bwMode="auto">
            <a:xfrm>
              <a:off x="2690" y="1580"/>
              <a:ext cx="40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619" y="1056"/>
              <a:ext cx="0" cy="2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1159" name="Text Box 23"/>
            <p:cNvSpPr txBox="1">
              <a:spLocks noChangeArrowheads="1"/>
            </p:cNvSpPr>
            <p:nvPr/>
          </p:nvSpPr>
          <p:spPr bwMode="auto">
            <a:xfrm>
              <a:off x="4662" y="1117"/>
              <a:ext cx="590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r>
                <a:rPr lang="de-CH" sz="2000"/>
                <a:t>Fluff</a:t>
              </a:r>
              <a:endParaRPr lang="en-US" sz="2000"/>
            </a:p>
          </p:txBody>
        </p:sp>
        <p:sp>
          <p:nvSpPr>
            <p:cNvPr id="91160" name="AutoShape 24"/>
            <p:cNvSpPr>
              <a:spLocks noChangeArrowheads="1"/>
            </p:cNvSpPr>
            <p:nvPr/>
          </p:nvSpPr>
          <p:spPr bwMode="auto">
            <a:xfrm>
              <a:off x="1260" y="3430"/>
              <a:ext cx="454" cy="2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endParaRPr lang="de-CH" sz="2200" baseline="-25000">
                <a:solidFill>
                  <a:schemeClr val="bg2"/>
                </a:solidFill>
              </a:endParaRPr>
            </a:p>
          </p:txBody>
        </p:sp>
        <p:sp>
          <p:nvSpPr>
            <p:cNvPr id="91161" name="AutoShape 25"/>
            <p:cNvSpPr>
              <a:spLocks noChangeArrowheads="1"/>
            </p:cNvSpPr>
            <p:nvPr/>
          </p:nvSpPr>
          <p:spPr bwMode="auto">
            <a:xfrm>
              <a:off x="2666" y="3430"/>
              <a:ext cx="454" cy="2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endParaRPr lang="de-CH" sz="2200" baseline="-25000">
                <a:solidFill>
                  <a:schemeClr val="bg2"/>
                </a:solidFill>
              </a:endParaRPr>
            </a:p>
          </p:txBody>
        </p:sp>
        <p:sp>
          <p:nvSpPr>
            <p:cNvPr id="91162" name="AutoShape 26"/>
            <p:cNvSpPr>
              <a:spLocks noChangeArrowheads="1"/>
            </p:cNvSpPr>
            <p:nvPr/>
          </p:nvSpPr>
          <p:spPr bwMode="auto">
            <a:xfrm>
              <a:off x="4390" y="3430"/>
              <a:ext cx="454" cy="2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endParaRPr lang="de-CH" sz="2200" baseline="-25000">
                <a:solidFill>
                  <a:schemeClr val="bg2"/>
                </a:solidFill>
              </a:endParaRPr>
            </a:p>
          </p:txBody>
        </p:sp>
        <p:sp>
          <p:nvSpPr>
            <p:cNvPr id="91163" name="Rectangle 27"/>
            <p:cNvSpPr>
              <a:spLocks noChangeArrowheads="1"/>
            </p:cNvSpPr>
            <p:nvPr/>
          </p:nvSpPr>
          <p:spPr bwMode="auto">
            <a:xfrm>
              <a:off x="81" y="3203"/>
              <a:ext cx="5987" cy="635"/>
            </a:xfrm>
            <a:prstGeom prst="rect">
              <a:avLst/>
            </a:prstGeom>
            <a:noFill/>
            <a:ln w="19050">
              <a:solidFill>
                <a:srgbClr val="003D7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CH"/>
            </a:p>
          </p:txBody>
        </p:sp>
      </p:grpSp>
      <p:sp>
        <p:nvSpPr>
          <p:cNvPr id="9113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890B9E1-8488-4E39-A3A8-91CC7AA4E18F}" type="slidenum">
              <a:rPr lang="en-US" sz="800"/>
              <a:pPr algn="r"/>
              <a:t>77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3200" b="1"/>
              <a:t>Bestsort (incoming waste)</a:t>
            </a:r>
            <a:endParaRPr lang="en-US" sz="3200" b="1"/>
          </a:p>
        </p:txBody>
      </p:sp>
      <p:pic>
        <p:nvPicPr>
          <p:cNvPr id="92162" name="Picture 3" descr="DSC0386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6813" y="1268413"/>
            <a:ext cx="6551612" cy="491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F9D0130-927B-4A5A-A587-62C8921D0F8D}" type="slidenum">
              <a:rPr lang="en-US" sz="800"/>
              <a:pPr algn="r"/>
              <a:t>78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3200" b="1"/>
              <a:t>Bestsort (manual sorting)</a:t>
            </a:r>
            <a:endParaRPr lang="en-US" sz="3200" b="1"/>
          </a:p>
        </p:txBody>
      </p:sp>
      <p:pic>
        <p:nvPicPr>
          <p:cNvPr id="93186" name="Picture 3" descr="DSC0389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9338" y="1268413"/>
            <a:ext cx="6624637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18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C52CF2B-6A87-47FB-95BB-016753CD5F3E}" type="slidenum">
              <a:rPr lang="en-US" sz="800"/>
              <a:pPr algn="r"/>
              <a:t>79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137E840-650A-4832-B319-2CF89C77E134}" type="slidenum">
              <a:rPr lang="en-US" sz="800"/>
              <a:pPr algn="r"/>
              <a:t>8</a:t>
            </a:fld>
            <a:endParaRPr lang="en-US" sz="800"/>
          </a:p>
        </p:txBody>
      </p:sp>
      <p:sp>
        <p:nvSpPr>
          <p:cNvPr id="18434" name="Title 4"/>
          <p:cNvSpPr>
            <a:spLocks/>
          </p:cNvSpPr>
          <p:nvPr/>
        </p:nvSpPr>
        <p:spPr bwMode="auto">
          <a:xfrm>
            <a:off x="531813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 dirty="0" smtClean="0"/>
              <a:t>Acceptance flow-sheet </a:t>
            </a:r>
            <a:endParaRPr lang="en-US" sz="2400" b="1" dirty="0"/>
          </a:p>
        </p:txBody>
      </p:sp>
      <p:sp>
        <p:nvSpPr>
          <p:cNvPr id="18436" name="Footer Placeholder 6"/>
          <p:cNvSpPr txBox="1">
            <a:spLocks noGrp="1"/>
          </p:cNvSpPr>
          <p:nvPr/>
        </p:nvSpPr>
        <p:spPr bwMode="auto">
          <a:xfrm>
            <a:off x="1395413" y="6875463"/>
            <a:ext cx="3529012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endParaRPr lang="en-US" sz="80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Content Placeholder 7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480" y="1268760"/>
            <a:ext cx="9217024" cy="5400600"/>
          </a:xfrm>
          <a:prstGeom prst="rect">
            <a:avLst/>
          </a:prstGeom>
          <a:noFill/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2400" b="1"/>
              <a:t>Bestsort (sorted fractions)</a:t>
            </a:r>
            <a:endParaRPr lang="en-US" sz="2400" b="1"/>
          </a:p>
        </p:txBody>
      </p:sp>
      <p:pic>
        <p:nvPicPr>
          <p:cNvPr id="94210" name="Picture 3" descr="DSC0389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1252538"/>
            <a:ext cx="3600450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1" name="Picture 4" descr="DSC038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05300" y="2349500"/>
            <a:ext cx="5256213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2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265E7E7-3EC6-4DA0-97C2-CEB9036A807C}" type="slidenum">
              <a:rPr lang="en-US" sz="800"/>
              <a:pPr algn="r"/>
              <a:t>80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3200" b="1"/>
              <a:t>Bestsort (improvised classifier)</a:t>
            </a:r>
            <a:endParaRPr lang="en-US" sz="3200" b="1"/>
          </a:p>
        </p:txBody>
      </p:sp>
      <p:pic>
        <p:nvPicPr>
          <p:cNvPr id="95234" name="Picture 3" descr="DSC039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8250" y="1220788"/>
            <a:ext cx="7099300" cy="491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2D5BF9E-849B-4D79-BAC7-42248BC2C46B}" type="slidenum">
              <a:rPr lang="en-US" sz="800"/>
              <a:pPr algn="r"/>
              <a:t>81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7" name="Picture 4" descr="DSC0390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65438" y="1341438"/>
            <a:ext cx="65262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58" name="Picture 5" descr="DSC039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0388" y="1412875"/>
            <a:ext cx="3889375" cy="294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6259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3200" b="1"/>
              <a:t>Altera (process line)</a:t>
            </a:r>
            <a:endParaRPr lang="en-US" sz="3200" b="1"/>
          </a:p>
        </p:txBody>
      </p:sp>
      <p:sp>
        <p:nvSpPr>
          <p:cNvPr id="9626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CE8D0A2-15ED-4DC1-A868-E78D574D255C}" type="slidenum">
              <a:rPr lang="en-US" sz="800"/>
              <a:pPr algn="r"/>
              <a:t>82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3200" b="1"/>
              <a:t>Altera (cutting mills)</a:t>
            </a:r>
            <a:endParaRPr lang="en-US" sz="3200" b="1"/>
          </a:p>
        </p:txBody>
      </p:sp>
      <p:pic>
        <p:nvPicPr>
          <p:cNvPr id="97282" name="Picture 3" descr="DSC039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3988" y="1196975"/>
            <a:ext cx="6767512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ADB19C1-F04D-4314-AF76-A10A9ADC0572}" type="slidenum">
              <a:rPr lang="en-US" sz="800"/>
              <a:pPr algn="r"/>
              <a:t>83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ChangeArrowheads="1"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3200" b="1"/>
              <a:t>Fluff Preparation: Quality Control</a:t>
            </a:r>
            <a:endParaRPr lang="en-US" sz="3200" b="1"/>
          </a:p>
        </p:txBody>
      </p:sp>
      <p:sp>
        <p:nvSpPr>
          <p:cNvPr id="98306" name="Rectangle 3"/>
          <p:cNvSpPr>
            <a:spLocks noChangeArrowheads="1"/>
          </p:cNvSpPr>
          <p:nvPr/>
        </p:nvSpPr>
        <p:spPr bwMode="auto">
          <a:xfrm>
            <a:off x="560388" y="1296988"/>
            <a:ext cx="87852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/>
              <a:t>Bestsort: Purely visual control, no sampling, no analysis. Automated removal of PVC material (NIR technology)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/>
              <a:t>Altera: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Only visual acceptance control. Waste bags are labeled for traceability.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Production control: Weekly composite sample (10 L volume), analysed by external laboratory.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/>
              <a:t>Lägerdorf: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Analysis of spot sample (1/shift) for NCV, H</a:t>
            </a:r>
            <a:r>
              <a:rPr lang="de-CH" baseline="-25000"/>
              <a:t>2</a:t>
            </a:r>
            <a:r>
              <a:rPr lang="de-CH"/>
              <a:t>O, Cl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Full analysis of weekly composite.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Reporting of monthly composite to authorities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9830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B265666-D9EB-4B10-B87A-5963BDC7BD58}" type="slidenum">
              <a:rPr lang="en-US" sz="800"/>
              <a:pPr algn="r"/>
              <a:t>84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3200" b="1"/>
              <a:t>Fluff: Quality specifications</a:t>
            </a:r>
            <a:endParaRPr lang="en-US" sz="3200" b="1"/>
          </a:p>
        </p:txBody>
      </p:sp>
      <p:pic>
        <p:nvPicPr>
          <p:cNvPr id="9933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4350" y="1270000"/>
            <a:ext cx="4624388" cy="525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83EA731-3F79-4892-BE30-0EA62977826C}" type="slidenum">
              <a:rPr lang="en-US" sz="800"/>
              <a:pPr algn="r"/>
              <a:t>85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de-CH" sz="3200" b="1"/>
              <a:t>Fluff Preparation: Quality Control</a:t>
            </a:r>
            <a:endParaRPr lang="en-US" sz="3200" b="1"/>
          </a:p>
        </p:txBody>
      </p:sp>
      <p:sp>
        <p:nvSpPr>
          <p:cNvPr id="100354" name="Rectangle 3"/>
          <p:cNvSpPr>
            <a:spLocks noChangeArrowheads="1"/>
          </p:cNvSpPr>
          <p:nvPr/>
        </p:nvSpPr>
        <p:spPr bwMode="auto">
          <a:xfrm>
            <a:off x="560388" y="1196975"/>
            <a:ext cx="87852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/>
              <a:t>Bestsort: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Purely visual acceptance control, no sampling, no analysis.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Automated detection and removal of PVC plastics  with Near Infrared (NIR).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Quality control through manual sorting / waste picking.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/>
              <a:t>Altera: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Visual acceptance control only, no analytical verification. Waste bales are labeled for traceability. 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Production control: Weekly composite sample, analysed by external laboratory (10l sample).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 sz="2000"/>
              <a:t>Lägerdorf: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Analysis of spot sample (1/shift) for NCV, H</a:t>
            </a:r>
            <a:r>
              <a:rPr lang="de-CH" baseline="-25000"/>
              <a:t>2</a:t>
            </a:r>
            <a:r>
              <a:rPr lang="de-CH"/>
              <a:t>O, Cl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Full analysis of weekly composite.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de-CH"/>
              <a:t>Reporting of monthly composite to authorities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10035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2713017-BB96-4DFB-965D-A6241AA20AEF}" type="slidenum">
              <a:rPr lang="en-US" sz="800"/>
              <a:pPr algn="r"/>
              <a:t>86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4D9F275-9624-4524-8611-ADF94154EF53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429986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Agenda: Key elements of an AFR quality control concept</a:t>
            </a:r>
          </a:p>
        </p:txBody>
      </p:sp>
      <p:sp>
        <p:nvSpPr>
          <p:cNvPr id="17410" name="TocEntry1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512" y="2235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b="1" dirty="0" smtClean="0"/>
              <a:t>Clear </a:t>
            </a:r>
            <a:r>
              <a:rPr lang="en-US" sz="2200" b="1" dirty="0"/>
              <a:t>AFR/Waste specifications</a:t>
            </a:r>
          </a:p>
        </p:txBody>
      </p:sp>
      <p:cxnSp>
        <p:nvCxnSpPr>
          <p:cNvPr id="8" name="TocLine2"/>
          <p:cNvCxnSpPr/>
          <p:nvPr/>
        </p:nvCxnSpPr>
        <p:spPr>
          <a:xfrm>
            <a:off x="560512" y="2603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2" name="TocEntry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60512" y="26418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Documented AFR source qualification process</a:t>
            </a:r>
          </a:p>
        </p:txBody>
      </p:sp>
      <p:cxnSp>
        <p:nvCxnSpPr>
          <p:cNvPr id="10" name="TocLine3"/>
          <p:cNvCxnSpPr/>
          <p:nvPr/>
        </p:nvCxnSpPr>
        <p:spPr>
          <a:xfrm>
            <a:off x="560512" y="30101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TocEntry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0512" y="30482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Waste acceptance control on daily basis</a:t>
            </a:r>
          </a:p>
        </p:txBody>
      </p:sp>
      <p:cxnSp>
        <p:nvCxnSpPr>
          <p:cNvPr id="12" name="TocLine4"/>
          <p:cNvCxnSpPr/>
          <p:nvPr/>
        </p:nvCxnSpPr>
        <p:spPr>
          <a:xfrm>
            <a:off x="560512" y="34165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TocEntry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60512" y="34546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Adequate sampling/control plans</a:t>
            </a:r>
          </a:p>
        </p:txBody>
      </p:sp>
      <p:cxnSp>
        <p:nvCxnSpPr>
          <p:cNvPr id="14" name="TocLine5"/>
          <p:cNvCxnSpPr/>
          <p:nvPr/>
        </p:nvCxnSpPr>
        <p:spPr>
          <a:xfrm>
            <a:off x="560512" y="38229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8" name="TocEntry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0512" y="38610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/>
              <a:t>Adequate sampling regime</a:t>
            </a:r>
          </a:p>
        </p:txBody>
      </p:sp>
      <p:cxnSp>
        <p:nvCxnSpPr>
          <p:cNvPr id="16" name="TocLine6"/>
          <p:cNvCxnSpPr/>
          <p:nvPr/>
        </p:nvCxnSpPr>
        <p:spPr>
          <a:xfrm>
            <a:off x="560512" y="42293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0" name="TocEntry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0512" y="4267448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/>
              <a:t>Laboratory facilities and equipment</a:t>
            </a:r>
          </a:p>
        </p:txBody>
      </p:sp>
      <p:cxnSp>
        <p:nvCxnSpPr>
          <p:cNvPr id="18" name="TocLine7"/>
          <p:cNvCxnSpPr/>
          <p:nvPr/>
        </p:nvCxnSpPr>
        <p:spPr>
          <a:xfrm>
            <a:off x="560512" y="4635748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19B38F1-0DB6-4B32-955D-E777116BB22D}" type="slidenum">
              <a:rPr lang="en-US" sz="800"/>
              <a:pPr algn="r"/>
              <a:t>9</a:t>
            </a:fld>
            <a:endParaRPr lang="en-US" sz="8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AFR Quality Control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EB41664-CFEC-49FE-B888-BA1148604A21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9" name="TocEntry6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0636" y="1863303"/>
            <a:ext cx="7366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2200" dirty="0" smtClean="0"/>
              <a:t>AFR Quality Management </a:t>
            </a:r>
            <a:endParaRPr lang="en-US" sz="2200" dirty="0"/>
          </a:p>
        </p:txBody>
      </p:sp>
      <p:cxnSp>
        <p:nvCxnSpPr>
          <p:cNvPr id="20" name="TocLine2"/>
          <p:cNvCxnSpPr/>
          <p:nvPr/>
        </p:nvCxnSpPr>
        <p:spPr>
          <a:xfrm>
            <a:off x="560636" y="2223343"/>
            <a:ext cx="8785225" cy="0"/>
          </a:xfrm>
          <a:prstGeom prst="line">
            <a:avLst/>
          </a:prstGeom>
          <a:ln w="9525" cmpd="sng">
            <a:solidFill>
              <a:srgbClr val="707070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LANGUAGE" val="1033"/>
  <p:tag name="BRAND" val="100"/>
  <p:tag name="LOGO" val="100"/>
  <p:tag name="TITLEBANDCOLOR" val="1"/>
  <p:tag name="DATE" val="2015-11-09"/>
  <p:tag name="CLASSIFICATION" val="0"/>
  <p:tag name="SHORTTITLE" val="AFR Quality Control"/>
  <p:tag name="COPYRIGHTYEAR" val="2015"/>
  <p:tag name="LEGALTEXT" val="LafargeHolci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imTex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imTex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imTex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Running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Imag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blank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eocycle">
  <a:themeElements>
    <a:clrScheme name="Geocycle">
      <a:dk1>
        <a:sysClr val="windowText" lastClr="000000"/>
      </a:dk1>
      <a:lt1>
        <a:sysClr val="window" lastClr="FFFFFF"/>
      </a:lt1>
      <a:dk2>
        <a:srgbClr val="22934B"/>
      </a:dk2>
      <a:lt2>
        <a:srgbClr val="8B8D8E"/>
      </a:lt2>
      <a:accent1>
        <a:srgbClr val="22934B"/>
      </a:accent1>
      <a:accent2>
        <a:srgbClr val="003D7E"/>
      </a:accent2>
      <a:accent3>
        <a:srgbClr val="F38F1D"/>
      </a:accent3>
      <a:accent4>
        <a:srgbClr val="753F00"/>
      </a:accent4>
      <a:accent5>
        <a:srgbClr val="8A7967"/>
      </a:accent5>
      <a:accent6>
        <a:srgbClr val="B20838"/>
      </a:accent6>
      <a:hlink>
        <a:srgbClr val="0000FF"/>
      </a:hlink>
      <a:folHlink>
        <a:srgbClr val="800080"/>
      </a:folHlink>
    </a:clrScheme>
    <a:fontScheme name="Holc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B8D8E"/>
        </a:solidFill>
        <a:ln>
          <a:noFill/>
        </a:ln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8B8D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Geocycle">
        <a:dk1>
          <a:sysClr val="windowText" lastClr="000000"/>
        </a:dk1>
        <a:lt1>
          <a:sysClr val="window" lastClr="FFFFFF"/>
        </a:lt1>
        <a:dk2>
          <a:srgbClr val="22934B"/>
        </a:dk2>
        <a:lt2>
          <a:srgbClr val="8B8D8E"/>
        </a:lt2>
        <a:accent1>
          <a:srgbClr val="22934B"/>
        </a:accent1>
        <a:accent2>
          <a:srgbClr val="003D7E"/>
        </a:accent2>
        <a:accent3>
          <a:srgbClr val="F38F1D"/>
        </a:accent3>
        <a:accent4>
          <a:srgbClr val="753F00"/>
        </a:accent4>
        <a:accent5>
          <a:srgbClr val="8A7967"/>
        </a:accent5>
        <a:accent6>
          <a:srgbClr val="B20838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4423</Words>
  <Application>Microsoft Office PowerPoint</Application>
  <PresentationFormat>A4 Paper (210x297 mm)</PresentationFormat>
  <Paragraphs>1025</Paragraphs>
  <Slides>88</Slides>
  <Notes>2</Notes>
  <HiddenSlides>2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blank</vt:lpstr>
      <vt:lpstr>Geocycle</vt:lpstr>
      <vt:lpstr>Document</vt:lpstr>
      <vt:lpstr>Equation</vt:lpstr>
      <vt:lpstr>Fotografía de Photo Editor</vt:lpstr>
      <vt:lpstr>Slide 1</vt:lpstr>
      <vt:lpstr>Slide 2</vt:lpstr>
      <vt:lpstr>Slide 3</vt:lpstr>
      <vt:lpstr>Slide 4</vt:lpstr>
      <vt:lpstr>Slide 5</vt:lpstr>
      <vt:lpstr>Slide 6</vt:lpstr>
      <vt:lpstr>The AFR Qualification Template can be used to compile a detailed Qualification for any AFR / Waste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Key factors to avoid negative surprises are captured in the  Waste source qualification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A neat AFR-laboratory is a promotion instrument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Flammable vs non-flammable - Burning rate test</vt:lpstr>
      <vt:lpstr>Flash point determination – Closed / Open Cup</vt:lpstr>
      <vt:lpstr>Calorific value determination -  Bomb Calorimeter</vt:lpstr>
      <vt:lpstr>Moisture determination - Karl Fischer titration</vt:lpstr>
      <vt:lpstr>Halogenide content - Potentiometric titration</vt:lpstr>
      <vt:lpstr>PCB‘s  (Poly Chlorinated Biphenyls): Determination – Gas Chromatograph</vt:lpstr>
      <vt:lpstr>Determination of Sulphur and Carbon - Leco SC-144 DR</vt:lpstr>
      <vt:lpstr>Mercury</vt:lpstr>
      <vt:lpstr>Chemical compatibility</vt:lpstr>
      <vt:lpstr>Slide 64</vt:lpstr>
      <vt:lpstr>ED-XRF for trace elements in AFR</vt:lpstr>
      <vt:lpstr>Slide 66</vt:lpstr>
      <vt:lpstr>Slide 67</vt:lpstr>
      <vt:lpstr>Standard Operating Procedures (SOP)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</vt:vector>
  </TitlesOfParts>
  <Company>Holcim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Piccinno</dc:creator>
  <cp:lastModifiedBy>template</cp:lastModifiedBy>
  <cp:revision>52</cp:revision>
  <dcterms:created xsi:type="dcterms:W3CDTF">2015-10-02T13:37:29Z</dcterms:created>
  <dcterms:modified xsi:type="dcterms:W3CDTF">2016-04-25T10:41:35Z</dcterms:modified>
</cp:coreProperties>
</file>